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52"/>
  </p:notesMasterIdLst>
  <p:handoutMasterIdLst>
    <p:handoutMasterId r:id="rId53"/>
  </p:handoutMasterIdLst>
  <p:sldIdLst>
    <p:sldId id="378" r:id="rId3"/>
    <p:sldId id="646" r:id="rId4"/>
    <p:sldId id="662" r:id="rId5"/>
    <p:sldId id="538" r:id="rId6"/>
    <p:sldId id="617" r:id="rId7"/>
    <p:sldId id="688" r:id="rId8"/>
    <p:sldId id="689" r:id="rId9"/>
    <p:sldId id="690" r:id="rId10"/>
    <p:sldId id="691" r:id="rId11"/>
    <p:sldId id="645" r:id="rId12"/>
    <p:sldId id="692" r:id="rId13"/>
    <p:sldId id="654" r:id="rId14"/>
    <p:sldId id="638" r:id="rId15"/>
    <p:sldId id="636" r:id="rId16"/>
    <p:sldId id="637" r:id="rId17"/>
    <p:sldId id="699" r:id="rId18"/>
    <p:sldId id="659" r:id="rId19"/>
    <p:sldId id="693" r:id="rId20"/>
    <p:sldId id="694" r:id="rId21"/>
    <p:sldId id="655" r:id="rId22"/>
    <p:sldId id="579" r:id="rId23"/>
    <p:sldId id="580" r:id="rId24"/>
    <p:sldId id="624" r:id="rId25"/>
    <p:sldId id="685" r:id="rId26"/>
    <p:sldId id="650" r:id="rId27"/>
    <p:sldId id="651" r:id="rId28"/>
    <p:sldId id="582" r:id="rId29"/>
    <p:sldId id="657" r:id="rId30"/>
    <p:sldId id="586" r:id="rId31"/>
    <p:sldId id="585" r:id="rId32"/>
    <p:sldId id="663" r:id="rId33"/>
    <p:sldId id="587" r:id="rId34"/>
    <p:sldId id="656" r:id="rId35"/>
    <p:sldId id="700" r:id="rId36"/>
    <p:sldId id="660" r:id="rId37"/>
    <p:sldId id="590" r:id="rId38"/>
    <p:sldId id="619" r:id="rId39"/>
    <p:sldId id="620" r:id="rId40"/>
    <p:sldId id="595" r:id="rId41"/>
    <p:sldId id="661" r:id="rId42"/>
    <p:sldId id="697" r:id="rId43"/>
    <p:sldId id="628" r:id="rId44"/>
    <p:sldId id="696" r:id="rId45"/>
    <p:sldId id="630" r:id="rId46"/>
    <p:sldId id="673" r:id="rId47"/>
    <p:sldId id="596" r:id="rId48"/>
    <p:sldId id="597" r:id="rId49"/>
    <p:sldId id="658" r:id="rId50"/>
    <p:sldId id="606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1" autoAdjust="0"/>
    <p:restoredTop sz="50000" autoAdjust="0"/>
  </p:normalViewPr>
  <p:slideViewPr>
    <p:cSldViewPr>
      <p:cViewPr varScale="1">
        <p:scale>
          <a:sx n="129" d="100"/>
          <a:sy n="129" d="100"/>
        </p:scale>
        <p:origin x="192" y="44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$</a:t>
            </a:r>
            <a:r>
              <a:rPr lang="en-US" dirty="0" err="1" smtClean="0"/>
              <a:t>ra</a:t>
            </a:r>
            <a:r>
              <a:rPr lang="en-US" dirty="0" smtClean="0"/>
              <a:t> on the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0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instructions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bytes even though it appears to only increment b</a:t>
            </a:r>
            <a:r>
              <a:rPr lang="en-US" sz="1200" baseline="0" dirty="0" smtClean="0">
                <a:solidFill>
                  <a:schemeClr val="folHlink"/>
                </a:solidFill>
              </a:rPr>
              <a:t>y one instruction.</a:t>
            </a:r>
            <a:endParaRPr lang="en-US" sz="1200" dirty="0" smtClean="0">
              <a:solidFill>
                <a:schemeClr val="fol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3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instructions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bytes even though it appears to only increment b</a:t>
            </a:r>
            <a:r>
              <a:rPr lang="en-US" sz="1200" baseline="0" dirty="0" smtClean="0">
                <a:solidFill>
                  <a:schemeClr val="folHlink"/>
                </a:solidFill>
              </a:rPr>
              <a:t>y one instruction.</a:t>
            </a:r>
            <a:endParaRPr lang="en-US" sz="1200" dirty="0" smtClean="0">
              <a:solidFill>
                <a:schemeClr val="fol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3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7375"/>
            <a:ext cx="607060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8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focus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3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3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$at – assembler temporary</a:t>
            </a:r>
            <a:r>
              <a:rPr lang="en-US" baseline="0" dirty="0" smtClean="0"/>
              <a:t> register, used for pseudo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8625" y="598488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9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4" y="1090248"/>
            <a:ext cx="4292111" cy="3542476"/>
          </a:xfrm>
        </p:spPr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090248"/>
            <a:ext cx="4221773" cy="3542476"/>
          </a:xfrm>
        </p:spPr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3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3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4" y="1056863"/>
            <a:ext cx="427544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44" y="1698701"/>
            <a:ext cx="4275443" cy="2943546"/>
          </a:xfrm>
        </p:spPr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56863"/>
            <a:ext cx="422177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98701"/>
            <a:ext cx="4221773" cy="2943546"/>
          </a:xfrm>
        </p:spPr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16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3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4" y="1056863"/>
            <a:ext cx="1508525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8835" y="1056866"/>
            <a:ext cx="6782093" cy="1722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739" y="2951561"/>
            <a:ext cx="1508526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8835" y="2951560"/>
            <a:ext cx="6782093" cy="1739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79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8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2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739" y="573208"/>
            <a:ext cx="8628184" cy="2143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222255" y="3183342"/>
            <a:ext cx="8628063" cy="113617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6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  <a:lvl5pPr marL="2057400" indent="-228600">
              <a:buFont typeface="Wingdings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4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  <a:lvl5pPr marL="2057400" indent="-228600">
              <a:buFont typeface="Wingdings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75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9" y="106794"/>
            <a:ext cx="8628184" cy="79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9" y="1055077"/>
            <a:ext cx="8628184" cy="357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4" y="4767264"/>
            <a:ext cx="2250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 61c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3523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FF131CF-B26C-E347-9AC9-78212C099D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34018" y="4767264"/>
            <a:ext cx="39851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Memory Management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9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95350"/>
            <a:ext cx="8510631" cy="1519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CS 61C: </a:t>
            </a:r>
            <a:br>
              <a:rPr lang="en-US" sz="3600" dirty="0" smtClean="0"/>
            </a:br>
            <a:r>
              <a:rPr lang="en-US" sz="3600" dirty="0" smtClean="0"/>
              <a:t>Great Ideas in Computer Architecture </a:t>
            </a:r>
            <a:br>
              <a:rPr lang="en-US" sz="3600" dirty="0" smtClean="0"/>
            </a:br>
            <a:r>
              <a:rPr lang="en-US" sz="3600" i="1" dirty="0" smtClean="0"/>
              <a:t>More RISC-V Instructions </a:t>
            </a:r>
            <a:r>
              <a:rPr lang="en-US" sz="3600" dirty="0" smtClean="0"/>
              <a:t>and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How to Implement Functions</a:t>
            </a:r>
            <a:endParaRPr lang="en-US" sz="3600" i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2914650"/>
            <a:ext cx="7213600" cy="1428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/>
              <a:t>Krste </a:t>
            </a:r>
            <a:r>
              <a:rPr lang="en-US" dirty="0" err="1"/>
              <a:t>Asanović</a:t>
            </a:r>
            <a:r>
              <a:rPr lang="en-US" dirty="0"/>
              <a:t> and </a:t>
            </a:r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</a:t>
            </a:r>
            <a:r>
              <a:rPr lang="en-US" smtClean="0"/>
              <a:t>/fa17</a:t>
            </a:r>
            <a:endParaRPr lang="en-US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2017 - Lecture #6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Which of the following is TRUE?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</a:t>
            </a:r>
            <a:r>
              <a:rPr lang="en-US" sz="2400" b="1" dirty="0" smtClean="0">
                <a:latin typeface="Courier New"/>
                <a:cs typeface="Courier New"/>
              </a:rPr>
              <a:t>add x10,x11,4(x12)</a:t>
            </a:r>
            <a:r>
              <a:rPr lang="en-US" sz="2400" dirty="0" smtClean="0"/>
              <a:t>is valid in RV32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: can byte address 8GB of memory with an RV32 word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ORANGE</a:t>
            </a:r>
            <a:r>
              <a:rPr lang="en-US" sz="2400" dirty="0" smtClean="0"/>
              <a:t>: </a:t>
            </a:r>
            <a:r>
              <a:rPr lang="en-US" sz="2400" b="1" dirty="0" err="1" smtClean="0">
                <a:latin typeface="Courier New"/>
                <a:cs typeface="Courier New"/>
              </a:rPr>
              <a:t>imm</a:t>
            </a:r>
            <a:r>
              <a:rPr lang="en-US" sz="2400" dirty="0" smtClean="0"/>
              <a:t> must be multiple of 4 for </a:t>
            </a:r>
            <a:r>
              <a:rPr lang="en-US" sz="2400" b="1" dirty="0" err="1" smtClean="0">
                <a:latin typeface="Courier New"/>
                <a:cs typeface="Courier New"/>
              </a:rPr>
              <a:t>lw</a:t>
            </a:r>
            <a:r>
              <a:rPr lang="en-US" sz="2400" b="1" dirty="0" smtClean="0">
                <a:latin typeface="Courier New"/>
                <a:cs typeface="Courier New"/>
              </a:rPr>
              <a:t> x10,imm(x10)</a:t>
            </a:r>
            <a:r>
              <a:rPr lang="en-US" sz="2400" dirty="0" smtClean="0"/>
              <a:t> to be valid</a:t>
            </a:r>
          </a:p>
          <a:p>
            <a:pPr marL="457200" lvl="1" indent="0"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sz="2400" dirty="0" smtClean="0"/>
              <a:t>: None of the above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Which of the following is TRUE?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</a:t>
            </a:r>
            <a:r>
              <a:rPr lang="en-US" sz="2400" b="1" dirty="0" smtClean="0">
                <a:latin typeface="Courier New"/>
                <a:cs typeface="Courier New"/>
              </a:rPr>
              <a:t>add x10,x11,4(x12)</a:t>
            </a:r>
            <a:r>
              <a:rPr lang="en-US" sz="2400" dirty="0" smtClean="0"/>
              <a:t>is valid in RV32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: can byte address 8GB of memory with an RV32 word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ORANGE</a:t>
            </a:r>
            <a:r>
              <a:rPr lang="en-US" sz="2400" dirty="0" smtClean="0"/>
              <a:t>: </a:t>
            </a:r>
            <a:r>
              <a:rPr lang="en-US" sz="2400" b="1" dirty="0" err="1" smtClean="0">
                <a:latin typeface="Courier New"/>
                <a:cs typeface="Courier New"/>
              </a:rPr>
              <a:t>imm</a:t>
            </a:r>
            <a:r>
              <a:rPr lang="en-US" sz="2400" dirty="0" smtClean="0"/>
              <a:t> must be multiple of 4 for </a:t>
            </a:r>
            <a:r>
              <a:rPr lang="en-US" sz="2400" b="1" dirty="0" err="1" smtClean="0">
                <a:latin typeface="Courier New"/>
                <a:cs typeface="Courier New"/>
              </a:rPr>
              <a:t>lw</a:t>
            </a:r>
            <a:r>
              <a:rPr lang="en-US" sz="2400" b="1" dirty="0" smtClean="0">
                <a:latin typeface="Courier New"/>
                <a:cs typeface="Courier New"/>
              </a:rPr>
              <a:t> x10,imm(x10)</a:t>
            </a:r>
            <a:r>
              <a:rPr lang="en-US" sz="2400" dirty="0" smtClean="0"/>
              <a:t> to be valid</a:t>
            </a:r>
          </a:p>
          <a:p>
            <a:pPr marL="457200" lvl="1" indent="0"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sz="2400" dirty="0" smtClean="0"/>
              <a:t>: None of the above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3409950"/>
            <a:ext cx="3657600" cy="457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ISA and C-to-RISC-V Review</a:t>
            </a:r>
          </a:p>
          <a:p>
            <a:r>
              <a:rPr lang="en-US" dirty="0" smtClean="0"/>
              <a:t>Program Execution Overview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 Example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Assembler to Machine Code</a:t>
            </a:r>
            <a:br>
              <a:rPr lang="en-US" dirty="0" smtClean="0"/>
            </a:br>
            <a:r>
              <a:rPr lang="en-US" sz="4000" dirty="0" smtClean="0"/>
              <a:t>(more later in course)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>
          <a:xfrm>
            <a:off x="304800" y="971551"/>
            <a:ext cx="1878632" cy="514350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foo.S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667000" y="971551"/>
            <a:ext cx="1884990" cy="457200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bar.S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1" y="1828800"/>
            <a:ext cx="2119231" cy="628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Assembler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67925" y="1771650"/>
            <a:ext cx="2110723" cy="628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Assembler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1212016" y="1485901"/>
            <a:ext cx="32100" cy="3428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3609496" y="1428751"/>
            <a:ext cx="13791" cy="3428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457200" y="2628900"/>
            <a:ext cx="1878632" cy="533907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foo.o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2819400" y="2628900"/>
            <a:ext cx="1878632" cy="533907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bar.o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7" idx="4"/>
            <a:endCxn id="18" idx="0"/>
          </p:cNvCxnSpPr>
          <p:nvPr/>
        </p:nvCxnSpPr>
        <p:spPr>
          <a:xfrm>
            <a:off x="1212016" y="2457165"/>
            <a:ext cx="184500" cy="171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19" idx="0"/>
          </p:cNvCxnSpPr>
          <p:nvPr/>
        </p:nvCxnSpPr>
        <p:spPr>
          <a:xfrm>
            <a:off x="3623286" y="2400015"/>
            <a:ext cx="135430" cy="228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1" y="3371850"/>
            <a:ext cx="2087847" cy="628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Linker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>
            <a:stCxn id="18" idx="2"/>
            <a:endCxn id="29" idx="1"/>
          </p:cNvCxnSpPr>
          <p:nvPr/>
        </p:nvCxnSpPr>
        <p:spPr>
          <a:xfrm>
            <a:off x="1396516" y="3162807"/>
            <a:ext cx="433242" cy="3010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2"/>
            <a:endCxn id="29" idx="7"/>
          </p:cNvCxnSpPr>
          <p:nvPr/>
        </p:nvCxnSpPr>
        <p:spPr>
          <a:xfrm flipH="1">
            <a:off x="3306090" y="3162807"/>
            <a:ext cx="452627" cy="3010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olded Corner 44"/>
          <p:cNvSpPr/>
          <p:nvPr/>
        </p:nvSpPr>
        <p:spPr>
          <a:xfrm>
            <a:off x="4114800" y="3371850"/>
            <a:ext cx="1878632" cy="533907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lib.o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45" idx="1"/>
            <a:endCxn id="29" idx="6"/>
          </p:cNvCxnSpPr>
          <p:nvPr/>
        </p:nvCxnSpPr>
        <p:spPr>
          <a:xfrm flipH="1">
            <a:off x="3611848" y="3638804"/>
            <a:ext cx="502953" cy="472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olded Corner 48"/>
          <p:cNvSpPr/>
          <p:nvPr/>
        </p:nvSpPr>
        <p:spPr>
          <a:xfrm>
            <a:off x="1600200" y="4229100"/>
            <a:ext cx="1878632" cy="628650"/>
          </a:xfrm>
          <a:prstGeom prst="foldedCorner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a.out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29" idx="4"/>
            <a:endCxn id="49" idx="0"/>
          </p:cNvCxnSpPr>
          <p:nvPr/>
        </p:nvCxnSpPr>
        <p:spPr>
          <a:xfrm flipH="1">
            <a:off x="2539516" y="4000215"/>
            <a:ext cx="28408" cy="228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53001" y="1028700"/>
            <a:ext cx="37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Assembler source files (text)</a:t>
            </a:r>
            <a:endParaRPr lang="en-US" sz="2400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876800" y="2743200"/>
            <a:ext cx="341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Machine code object files</a:t>
            </a:r>
            <a:endParaRPr lang="en-US" sz="24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6096000" y="3371850"/>
            <a:ext cx="226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Pre-built object file libraries</a:t>
            </a:r>
            <a:endParaRPr lang="en-US" sz="2400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3810001" y="4343400"/>
            <a:ext cx="387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Machine code executable file</a:t>
            </a:r>
            <a:endParaRPr lang="en-US" sz="240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4800600" y="154305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i="1" dirty="0" smtClean="0"/>
              <a:t>ssembler converts human-readable assembly code to instruction bit patterns</a:t>
            </a:r>
            <a:endParaRPr lang="en-US" sz="2400" i="1" dirty="0"/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Program is Stored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09800" y="1143000"/>
            <a:ext cx="44958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1" name="Group 270"/>
          <p:cNvGrpSpPr/>
          <p:nvPr/>
        </p:nvGrpSpPr>
        <p:grpSpPr>
          <a:xfrm>
            <a:off x="2514600" y="1485900"/>
            <a:ext cx="39624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538361" y="1951239"/>
            <a:ext cx="3944244" cy="568836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2514363" y="3315656"/>
            <a:ext cx="3944244" cy="568836"/>
          </a:xfrm>
          <a:prstGeom prst="rect">
            <a:avLst/>
          </a:prstGeom>
          <a:solidFill>
            <a:srgbClr val="FFFFFF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6" name="Group 285"/>
          <p:cNvGrpSpPr/>
          <p:nvPr/>
        </p:nvGrpSpPr>
        <p:grpSpPr>
          <a:xfrm>
            <a:off x="2514600" y="1943100"/>
            <a:ext cx="6400800" cy="1162050"/>
            <a:chOff x="2514600" y="2590800"/>
            <a:chExt cx="6400800" cy="154940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2514600" y="2590800"/>
              <a:ext cx="1828800" cy="11430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2514600" y="2667000"/>
              <a:ext cx="1828800" cy="13716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6477000" y="2590800"/>
              <a:ext cx="2438400" cy="11430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 flipV="1">
              <a:off x="6477000" y="2667000"/>
              <a:ext cx="2438400" cy="13716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343400" y="3733800"/>
              <a:ext cx="4572000" cy="406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One RISC-V Instruction = 32 bits</a:t>
              </a:r>
            </a:p>
          </p:txBody>
        </p:sp>
      </p:grpSp>
      <p:sp>
        <p:nvSpPr>
          <p:cNvPr id="26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2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1143000" y="666750"/>
            <a:ext cx="3048000" cy="29718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1222"/>
          </a:xfrm>
        </p:spPr>
        <p:txBody>
          <a:bodyPr>
            <a:noAutofit/>
          </a:bodyPr>
          <a:lstStyle/>
          <a:p>
            <a:r>
              <a:rPr lang="en-US" dirty="0" smtClean="0"/>
              <a:t>Program Execution</a:t>
            </a:r>
            <a:endParaRPr lang="en-US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1447800" y="2038351"/>
            <a:ext cx="2367431" cy="1422791"/>
            <a:chOff x="914399" y="3505200"/>
            <a:chExt cx="2367431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767953"/>
              <a:chOff x="1600199" y="3962400"/>
              <a:chExt cx="1600201" cy="767953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5334000" y="590550"/>
            <a:ext cx="1905000" cy="30480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1" name="Group 270"/>
          <p:cNvGrpSpPr/>
          <p:nvPr/>
        </p:nvGrpSpPr>
        <p:grpSpPr>
          <a:xfrm>
            <a:off x="5486400" y="89535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810000" y="742950"/>
            <a:ext cx="1676400" cy="1884582"/>
            <a:chOff x="3276600" y="1777999"/>
            <a:chExt cx="1676400" cy="2512776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3276600" y="3200400"/>
              <a:ext cx="1676400" cy="45720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429000" y="2667000"/>
              <a:ext cx="1524000" cy="45720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657600" y="3429000"/>
              <a:ext cx="120267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Instruction</a:t>
              </a:r>
            </a:p>
            <a:p>
              <a:r>
                <a:rPr lang="en-US" dirty="0" smtClean="0"/>
                <a:t>Address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7600" y="1777999"/>
              <a:ext cx="12954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 Instruction Bits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498988" y="136068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5474990" y="272510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838200" y="356235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PC</a:t>
            </a:r>
            <a:r>
              <a:rPr lang="en-US" dirty="0" smtClean="0"/>
              <a:t> (program counter) is internal register inside processor holding </a:t>
            </a:r>
            <a:r>
              <a:rPr lang="en-US" u="sng" dirty="0" smtClean="0"/>
              <a:t>byte</a:t>
            </a:r>
            <a:r>
              <a:rPr lang="en-US" dirty="0" smtClean="0"/>
              <a:t> address of next instruction to be executed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 is fetched from memory, then control unit executes instruction using </a:t>
            </a:r>
            <a:r>
              <a:rPr lang="en-US" dirty="0" err="1" smtClean="0"/>
              <a:t>datapath</a:t>
            </a:r>
            <a:r>
              <a:rPr lang="en-US" dirty="0" smtClean="0"/>
              <a:t> and memory system, and updates program counter (default is </a:t>
            </a:r>
            <a:r>
              <a:rPr lang="en-US" u="sng" dirty="0" smtClean="0"/>
              <a:t>add +4 bytes to PC</a:t>
            </a:r>
            <a:r>
              <a:rPr lang="en-US" dirty="0" smtClean="0"/>
              <a:t>, to move to next sequential instruction)</a:t>
            </a:r>
            <a:endParaRPr lang="en-US" dirty="0"/>
          </a:p>
        </p:txBody>
      </p:sp>
      <p:sp>
        <p:nvSpPr>
          <p:cNvPr id="266" name="Date Placeholder 3"/>
          <p:cNvSpPr txBox="1">
            <a:spLocks/>
          </p:cNvSpPr>
          <p:nvPr/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27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News: Why fast computers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CS 61c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 descr="1504822692850-super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6" y="819150"/>
            <a:ext cx="4673254" cy="2743200"/>
          </a:xfrm>
          <a:prstGeom prst="rect">
            <a:avLst/>
          </a:prstGeom>
        </p:spPr>
      </p:pic>
      <p:pic>
        <p:nvPicPr>
          <p:cNvPr id="11" name="Picture 10" descr="1504823095231-14753505_G.p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4343400" cy="2435120"/>
          </a:xfrm>
          <a:prstGeom prst="rect">
            <a:avLst/>
          </a:prstGeom>
        </p:spPr>
      </p:pic>
      <p:pic>
        <p:nvPicPr>
          <p:cNvPr id="12" name="Picture 11" descr="enten-irma-forecast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66950"/>
            <a:ext cx="4114800" cy="2812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8637" y="356235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Weather supercomputer ECMWF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tonnes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~120,000 compute cores (Intel </a:t>
            </a:r>
            <a:r>
              <a:rPr lang="en-US" dirty="0" err="1" smtClean="0"/>
              <a:t>Broadwell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PetaBytes</a:t>
            </a:r>
            <a:r>
              <a:rPr lang="en-US" dirty="0" smtClean="0"/>
              <a:t> of storage</a:t>
            </a:r>
          </a:p>
          <a:p>
            <a:r>
              <a:rPr lang="en-US" dirty="0" smtClean="0"/>
              <a:t>Runs Linux on each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Helpful RISC-V Assembler Features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4706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Symbolic register names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0-a7</a:t>
            </a:r>
            <a:r>
              <a:rPr lang="en-US" dirty="0" smtClean="0"/>
              <a:t> for argument registers (</a:t>
            </a:r>
            <a:r>
              <a:rPr lang="en-US" b="1" dirty="0" smtClean="0">
                <a:latin typeface="Courier New"/>
                <a:cs typeface="Courier New"/>
              </a:rPr>
              <a:t>x10-x17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smtClean="0">
                <a:latin typeface="Courier New"/>
                <a:cs typeface="Courier New"/>
              </a:rPr>
              <a:t>zero</a:t>
            </a:r>
            <a:r>
              <a:rPr lang="en-US" dirty="0" smtClean="0"/>
              <a:t> for </a:t>
            </a:r>
            <a:r>
              <a:rPr lang="en-US" b="1" dirty="0">
                <a:latin typeface="Courier New"/>
                <a:cs typeface="Courier New"/>
              </a:rPr>
              <a:t>x0</a:t>
            </a:r>
          </a:p>
          <a:p>
            <a:r>
              <a:rPr lang="en-US" dirty="0" smtClean="0"/>
              <a:t>Pseudo-instructions</a:t>
            </a:r>
          </a:p>
          <a:p>
            <a:pPr lvl="1"/>
            <a:r>
              <a:rPr lang="en-US" dirty="0" smtClean="0"/>
              <a:t>Shorthand syntax for common assembly idioms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smtClean="0">
                <a:latin typeface="Courier"/>
                <a:cs typeface="Courier"/>
              </a:rPr>
              <a:t>mv </a:t>
            </a:r>
            <a:r>
              <a:rPr lang="en-US" b="1" dirty="0" err="1" smtClean="0">
                <a:latin typeface="Courier"/>
                <a:cs typeface="Courier"/>
              </a:rPr>
              <a:t>rd</a:t>
            </a:r>
            <a:r>
              <a:rPr lang="en-US" b="1" dirty="0" smtClean="0">
                <a:latin typeface="Courier"/>
                <a:cs typeface="Courier"/>
              </a:rPr>
              <a:t>, </a:t>
            </a:r>
            <a:r>
              <a:rPr lang="en-US" b="1" dirty="0" err="1" smtClean="0">
                <a:latin typeface="Courier"/>
                <a:cs typeface="Courier"/>
              </a:rPr>
              <a:t>rs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addi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rd</a:t>
            </a:r>
            <a:r>
              <a:rPr lang="en-US" b="1" dirty="0" smtClean="0">
                <a:latin typeface="Courier"/>
                <a:cs typeface="Courier"/>
              </a:rPr>
              <a:t>, </a:t>
            </a:r>
            <a:r>
              <a:rPr lang="en-US" b="1" dirty="0" err="1" smtClean="0">
                <a:latin typeface="Courier"/>
                <a:cs typeface="Courier"/>
              </a:rPr>
              <a:t>rs</a:t>
            </a:r>
            <a:r>
              <a:rPr lang="en-US" b="1" dirty="0" smtClean="0">
                <a:latin typeface="Courier"/>
                <a:cs typeface="Courier"/>
              </a:rPr>
              <a:t>, 0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.2, </a:t>
            </a:r>
            <a:r>
              <a:rPr lang="en-US" b="1" dirty="0" smtClean="0">
                <a:latin typeface="Courier"/>
                <a:cs typeface="Courier"/>
              </a:rPr>
              <a:t>li </a:t>
            </a:r>
            <a:r>
              <a:rPr lang="en-US" b="1" dirty="0" err="1">
                <a:latin typeface="Courier"/>
                <a:cs typeface="Courier"/>
              </a:rPr>
              <a:t>rd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smtClean="0">
                <a:latin typeface="Courier"/>
                <a:cs typeface="Courier"/>
              </a:rPr>
              <a:t>13 </a:t>
            </a:r>
            <a:r>
              <a:rPr lang="en-US" dirty="0">
                <a:cs typeface="Calibri"/>
              </a:rPr>
              <a:t>=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addi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rd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smtClean="0">
                <a:latin typeface="Courier"/>
                <a:cs typeface="Courier"/>
              </a:rPr>
              <a:t>x0, 13</a:t>
            </a:r>
            <a:endParaRPr lang="en-US" b="1" dirty="0">
              <a:latin typeface="Courier"/>
              <a:cs typeface="Courier"/>
            </a:endParaRPr>
          </a:p>
          <a:p>
            <a:pPr lvl="1"/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RISC-V Symbolic Register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71550"/>
            <a:ext cx="6934200" cy="39915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276350"/>
            <a:ext cx="1828800" cy="923330"/>
            <a:chOff x="152400" y="1276350"/>
            <a:chExt cx="1828800" cy="92333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95400" y="1428750"/>
              <a:ext cx="685800" cy="228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2400" y="1276350"/>
              <a:ext cx="1447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Numbers hardware understands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" y="3714750"/>
            <a:ext cx="2971800" cy="1200329"/>
            <a:chOff x="152400" y="1276350"/>
            <a:chExt cx="2971800" cy="120032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752600" y="1581150"/>
              <a:ext cx="1371600" cy="152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2400" y="1276350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Human-friendly symbolic names in assembly code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8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RISC-V ISA and C-to-RISC-V Review</a:t>
            </a:r>
          </a:p>
          <a:p>
            <a:r>
              <a:rPr lang="en-US" dirty="0" smtClean="0"/>
              <a:t>Program Execution Overview</a:t>
            </a:r>
          </a:p>
          <a:p>
            <a:r>
              <a:rPr lang="en-US" dirty="0" smtClean="0"/>
              <a:t>Function Call</a:t>
            </a:r>
          </a:p>
          <a:p>
            <a:r>
              <a:rPr lang="en-US" dirty="0" smtClean="0"/>
              <a:t>Function Call Example</a:t>
            </a: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RISC-V ISA and C-to-RISC-V Review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Program Execution Overview</a:t>
            </a:r>
          </a:p>
          <a:p>
            <a:r>
              <a:rPr lang="en-US" dirty="0" smtClean="0"/>
              <a:t>Function Call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 Example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Six Fundamental Steps in </a:t>
            </a:r>
            <a:br>
              <a:rPr lang="en-US" dirty="0" smtClean="0"/>
            </a:br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877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parameters in a place where function can access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control to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Acquire (local) storage resources needed for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desired task of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result value in a place where calling code can access it and restore any registers you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control to point of origin, since a function can be called from several points in a program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8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Function Call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Registers faster than memory, so use them</a:t>
            </a:r>
          </a:p>
          <a:p>
            <a:r>
              <a:rPr lang="en-US" sz="2800" b="1" dirty="0" smtClean="0">
                <a:latin typeface="Courier New"/>
                <a:cs typeface="Courier New"/>
              </a:rPr>
              <a:t>a0–a7 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b="1" dirty="0" smtClean="0">
                <a:latin typeface="Courier New"/>
                <a:cs typeface="Courier New"/>
              </a:rPr>
              <a:t>x10-x17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r>
              <a:rPr lang="en-US" sz="2800" dirty="0" smtClean="0"/>
              <a:t>: eight </a:t>
            </a:r>
            <a:r>
              <a:rPr lang="en-US" sz="2800" i="1" dirty="0" smtClean="0">
                <a:solidFill>
                  <a:srgbClr val="0000FF"/>
                </a:solidFill>
              </a:rPr>
              <a:t>argument </a:t>
            </a:r>
            <a:r>
              <a:rPr lang="en-US" sz="2800" dirty="0" smtClean="0"/>
              <a:t>registers to pass parameters and two return values (</a:t>
            </a:r>
            <a:r>
              <a:rPr lang="en-US" sz="2800" b="1" dirty="0" smtClean="0">
                <a:latin typeface="Courier New"/>
                <a:cs typeface="Courier New"/>
              </a:rPr>
              <a:t>a0-a1</a:t>
            </a:r>
            <a:r>
              <a:rPr lang="en-US" sz="2800" dirty="0" smtClean="0"/>
              <a:t>)</a:t>
            </a:r>
          </a:p>
          <a:p>
            <a:r>
              <a:rPr lang="en-US" sz="2800" b="1" dirty="0" err="1" smtClean="0">
                <a:latin typeface="Courier New"/>
                <a:cs typeface="Courier New"/>
              </a:rPr>
              <a:t>ra</a:t>
            </a:r>
            <a:r>
              <a:rPr lang="en-US" sz="2800" dirty="0" smtClean="0"/>
              <a:t>: one </a:t>
            </a:r>
            <a:r>
              <a:rPr lang="en-US" sz="2800" i="1" dirty="0" smtClean="0">
                <a:solidFill>
                  <a:srgbClr val="0000FF"/>
                </a:solidFill>
              </a:rPr>
              <a:t>return address </a:t>
            </a:r>
            <a:r>
              <a:rPr lang="en-US" sz="2800" dirty="0" smtClean="0"/>
              <a:t>register to return to the point of origin (</a:t>
            </a:r>
            <a:r>
              <a:rPr lang="en-US" sz="2800" b="1" dirty="0" smtClean="0">
                <a:latin typeface="Courier New"/>
                <a:cs typeface="Courier New"/>
              </a:rPr>
              <a:t>x1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2653"/>
            <a:ext cx="8153400" cy="355997"/>
          </a:xfrm>
        </p:spPr>
        <p:txBody>
          <a:bodyPr>
            <a:noAutofit/>
          </a:bodyPr>
          <a:lstStyle/>
          <a:p>
            <a:r>
              <a:rPr lang="en-US" sz="4000" dirty="0"/>
              <a:t>Instruction Support for </a:t>
            </a:r>
            <a:r>
              <a:rPr lang="en-US" sz="4000" dirty="0" smtClean="0"/>
              <a:t>Functions (1/4)</a:t>
            </a:r>
            <a:endParaRPr lang="en-US" sz="4000" dirty="0"/>
          </a:p>
        </p:txBody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4074319"/>
          </a:xfrm>
        </p:spPr>
        <p:txBody>
          <a:bodyPr>
            <a:normAutofit fontScale="92500" lnSpcReduction="20000"/>
          </a:bodyPr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/* a,b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:s0,s1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sum(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x,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y)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 address (shown in decimal)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1000 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1004 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1008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1012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1016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…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2000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</a:t>
            </a:r>
          </a:p>
        </p:txBody>
      </p:sp>
      <p:sp>
        <p:nvSpPr>
          <p:cNvPr id="1961988" name="Line 4"/>
          <p:cNvSpPr>
            <a:spLocks noChangeShapeType="1"/>
          </p:cNvSpPr>
          <p:nvPr/>
        </p:nvSpPr>
        <p:spPr bwMode="auto">
          <a:xfrm>
            <a:off x="609600" y="234315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urier"/>
              <a:cs typeface="Courier"/>
            </a:endParaRPr>
          </a:p>
        </p:txBody>
      </p:sp>
      <p:sp>
        <p:nvSpPr>
          <p:cNvPr id="1961989" name="Text Box 5"/>
          <p:cNvSpPr txBox="1">
            <a:spLocks noChangeArrowheads="1"/>
          </p:cNvSpPr>
          <p:nvPr/>
        </p:nvSpPr>
        <p:spPr bwMode="auto">
          <a:xfrm rot="16200000">
            <a:off x="77838" y="1224472"/>
            <a:ext cx="48102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961990" name="Text Box 6"/>
          <p:cNvSpPr txBox="1">
            <a:spLocks noChangeArrowheads="1"/>
          </p:cNvSpPr>
          <p:nvPr/>
        </p:nvSpPr>
        <p:spPr bwMode="auto">
          <a:xfrm rot="16200000">
            <a:off x="-459273" y="3295698"/>
            <a:ext cx="157547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18 VAG Rounded Bold   07390"/>
                <a:cs typeface="Corbel"/>
              </a:rPr>
              <a:t>RISC-V</a:t>
            </a:r>
            <a:endParaRPr lang="en-US" sz="3200" b="1" dirty="0">
              <a:latin typeface="18 VAG Rounded Bold   07390"/>
              <a:cs typeface="Corbel"/>
            </a:endParaRPr>
          </a:p>
        </p:txBody>
      </p:sp>
      <p:sp>
        <p:nvSpPr>
          <p:cNvPr id="1961991" name="Rectangle 7"/>
          <p:cNvSpPr>
            <a:spLocks noChangeArrowheads="1"/>
          </p:cNvSpPr>
          <p:nvPr/>
        </p:nvSpPr>
        <p:spPr bwMode="auto">
          <a:xfrm>
            <a:off x="3581400" y="2686050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j-lt"/>
                <a:cs typeface="Corbel"/>
              </a:rPr>
              <a:t>In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  <a:cs typeface="Corbel"/>
              </a:rPr>
              <a:t>RISC-V, </a:t>
            </a:r>
            <a:r>
              <a:rPr lang="en-US" sz="2400" dirty="0">
                <a:solidFill>
                  <a:schemeClr val="accent2"/>
                </a:solidFill>
                <a:latin typeface="+mj-lt"/>
                <a:cs typeface="Corbel"/>
              </a:rPr>
              <a:t>all instructions are 4 bytes, and stored in memory just like data. So here we show the addresses of where the programs are stored.</a:t>
            </a:r>
          </a:p>
        </p:txBody>
      </p:sp>
      <p:sp>
        <p:nvSpPr>
          <p:cNvPr id="1961992" name="AutoShape 8"/>
          <p:cNvSpPr>
            <a:spLocks noChangeArrowheads="1"/>
          </p:cNvSpPr>
          <p:nvPr/>
        </p:nvSpPr>
        <p:spPr bwMode="auto">
          <a:xfrm>
            <a:off x="1828800" y="2628900"/>
            <a:ext cx="1600200" cy="2000250"/>
          </a:xfrm>
          <a:prstGeom prst="leftArrow">
            <a:avLst>
              <a:gd name="adj1" fmla="val 48574"/>
              <a:gd name="adj2" fmla="val 530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8229600" cy="355997"/>
          </a:xfrm>
        </p:spPr>
        <p:txBody>
          <a:bodyPr>
            <a:noAutofit/>
          </a:bodyPr>
          <a:lstStyle/>
          <a:p>
            <a:r>
              <a:rPr lang="en-US" sz="4000" dirty="0"/>
              <a:t>Instruction Support for </a:t>
            </a:r>
            <a:r>
              <a:rPr lang="en-US" sz="4000" dirty="0" smtClean="0"/>
              <a:t>Functions (2/4)</a:t>
            </a:r>
            <a:endParaRPr lang="en-US" sz="4000" dirty="0"/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4074319"/>
          </a:xfrm>
        </p:spPr>
        <p:txBody>
          <a:bodyPr>
            <a:normAutofit fontScale="92500" lnSpcReduction="20000"/>
          </a:bodyPr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/* a,b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:s0,s1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sum(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x,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y)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address (shown in decimal)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1000 </a:t>
            </a:r>
            <a:r>
              <a:rPr lang="en-US" sz="2400" b="1" dirty="0" smtClean="0">
                <a:latin typeface="Courier"/>
                <a:cs typeface="Courier"/>
              </a:rPr>
              <a:t>mv a0,s0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x = a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1004 </a:t>
            </a:r>
            <a:r>
              <a:rPr lang="en-US" sz="2400" b="1" dirty="0" smtClean="0">
                <a:latin typeface="Courier"/>
                <a:cs typeface="Courier"/>
              </a:rPr>
              <a:t>mv a1,s1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y = b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1008 </a:t>
            </a:r>
            <a:r>
              <a:rPr lang="en-US" sz="2400" b="1" dirty="0" err="1">
                <a:latin typeface="Courier"/>
                <a:cs typeface="Courier"/>
              </a:rPr>
              <a:t>addi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smtClean="0">
                <a:latin typeface="Courier"/>
                <a:cs typeface="Courier"/>
              </a:rPr>
              <a:t>ra,zero</a:t>
            </a:r>
            <a:r>
              <a:rPr lang="en-US" sz="2400" b="1" dirty="0">
                <a:latin typeface="Courier"/>
                <a:cs typeface="Courier"/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  <a:latin typeface="Courier"/>
                <a:cs typeface="Courier"/>
              </a:rPr>
              <a:t>1016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400" b="1" i="1" dirty="0" err="1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=1016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1012 j    </a:t>
            </a:r>
            <a:r>
              <a:rPr lang="en-US" sz="2400" b="1" dirty="0">
                <a:solidFill>
                  <a:srgbClr val="0926B7"/>
                </a:solidFill>
                <a:latin typeface="Courier"/>
                <a:cs typeface="Courier"/>
              </a:rPr>
              <a:t>sum</a:t>
            </a:r>
            <a:r>
              <a:rPr lang="en-US" sz="2400" b="1" dirty="0">
                <a:latin typeface="Courier"/>
                <a:cs typeface="Courier"/>
              </a:rPr>
              <a:t> 	</a:t>
            </a:r>
            <a:r>
              <a:rPr lang="en-US" sz="2400" b="1" dirty="0" smtClean="0">
                <a:latin typeface="Courier"/>
                <a:cs typeface="Courier"/>
              </a:rPr>
              <a:t>	  		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jump to sum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solidFill>
                  <a:srgbClr val="00B050"/>
                </a:solidFill>
                <a:latin typeface="Courier"/>
                <a:cs typeface="Courier"/>
              </a:rPr>
              <a:t>1016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smtClean="0">
                <a:latin typeface="Courier"/>
                <a:cs typeface="Courier"/>
              </a:rPr>
              <a:t>…							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next instruction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…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2000 </a:t>
            </a:r>
            <a:r>
              <a:rPr lang="en-US" sz="2400" b="1" dirty="0">
                <a:solidFill>
                  <a:srgbClr val="0926B7"/>
                </a:solidFill>
                <a:latin typeface="Courier"/>
                <a:cs typeface="Courier"/>
              </a:rPr>
              <a:t>sum</a:t>
            </a:r>
            <a:r>
              <a:rPr lang="en-US" sz="2400" b="1" dirty="0">
                <a:latin typeface="Courier"/>
                <a:cs typeface="Courier"/>
              </a:rPr>
              <a:t>: add a</a:t>
            </a:r>
            <a:r>
              <a:rPr lang="en-US" sz="2400" b="1" dirty="0" smtClean="0">
                <a:latin typeface="Courier"/>
                <a:cs typeface="Courier"/>
              </a:rPr>
              <a:t>0,a0,a1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 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jr</a:t>
            </a:r>
            <a:r>
              <a:rPr lang="en-US" sz="2400" b="1" dirty="0">
                <a:solidFill>
                  <a:srgbClr val="C00000"/>
                </a:solidFill>
                <a:latin typeface="Courier"/>
                <a:cs typeface="Courier"/>
              </a:rPr>
              <a:t>   </a:t>
            </a:r>
            <a:r>
              <a:rPr lang="en-US" sz="2400" b="1" dirty="0" err="1" smtClean="0">
                <a:solidFill>
                  <a:srgbClr val="C00000"/>
                </a:solidFill>
                <a:latin typeface="Courier"/>
                <a:cs typeface="Courier"/>
              </a:rPr>
              <a:t>ra</a:t>
            </a:r>
            <a:r>
              <a:rPr lang="en-US" sz="2400" b="1" dirty="0" smtClean="0">
                <a:latin typeface="Courier"/>
                <a:cs typeface="Courier"/>
              </a:rPr>
              <a:t>	   </a:t>
            </a:r>
            <a:r>
              <a:rPr lang="en-US" sz="2400" b="1" i="1" dirty="0" smtClean="0">
                <a:solidFill>
                  <a:srgbClr val="C00000"/>
                </a:solidFill>
                <a:latin typeface="Courier"/>
                <a:cs typeface="Courier"/>
              </a:rPr>
              <a:t># </a:t>
            </a:r>
            <a:r>
              <a:rPr lang="en-US" sz="2400" b="1" i="1" dirty="0">
                <a:solidFill>
                  <a:srgbClr val="C00000"/>
                </a:solidFill>
                <a:latin typeface="Courier"/>
                <a:cs typeface="Courier"/>
              </a:rPr>
              <a:t>new instr. “jump register”</a:t>
            </a:r>
            <a:endParaRPr lang="en-US" sz="2400" b="1" dirty="0">
              <a:solidFill>
                <a:srgbClr val="C00000"/>
              </a:solidFill>
              <a:latin typeface="Courier"/>
              <a:cs typeface="Courier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234315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urier"/>
              <a:cs typeface="Courier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77838" y="1224472"/>
            <a:ext cx="48102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459273" y="3295698"/>
            <a:ext cx="157547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18 VAG Rounded Bold   07390"/>
                <a:cs typeface="Corbel"/>
              </a:rPr>
              <a:t>RISC-V</a:t>
            </a:r>
            <a:endParaRPr lang="en-US" sz="3200" b="1" dirty="0">
              <a:latin typeface="18 VAG Rounded Bold   0739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3063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2653"/>
            <a:ext cx="8382000" cy="355997"/>
          </a:xfrm>
        </p:spPr>
        <p:txBody>
          <a:bodyPr>
            <a:noAutofit/>
          </a:bodyPr>
          <a:lstStyle/>
          <a:p>
            <a:r>
              <a:rPr lang="en-US" sz="4000" dirty="0"/>
              <a:t>Instruction Support for Functions (</a:t>
            </a:r>
            <a:r>
              <a:rPr lang="en-US" sz="4000" dirty="0" smtClean="0"/>
              <a:t>3/4)</a:t>
            </a:r>
            <a:endParaRPr lang="en-US" sz="4000" dirty="0"/>
          </a:p>
        </p:txBody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9220200" cy="4286250"/>
          </a:xfrm>
        </p:spPr>
        <p:txBody>
          <a:bodyPr>
            <a:normAutofit fontScale="92500" lnSpcReduction="20000"/>
          </a:bodyPr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/* a,b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:s0,s1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sum(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x,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y)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4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	</a:t>
            </a:r>
          </a:p>
          <a:p>
            <a:pPr>
              <a:buFont typeface="Times" pitchFamily="-65" charset="0"/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	</a:t>
            </a:r>
            <a:r>
              <a:rPr lang="en-US" sz="2400" b="1" dirty="0" smtClean="0">
                <a:latin typeface="Courier"/>
                <a:cs typeface="Courier"/>
              </a:rPr>
              <a:t>2000 </a:t>
            </a:r>
            <a:r>
              <a:rPr lang="en-US" sz="2400" b="1" dirty="0">
                <a:latin typeface="Courier"/>
                <a:cs typeface="Courier"/>
              </a:rPr>
              <a:t>sum: add a</a:t>
            </a:r>
            <a:r>
              <a:rPr lang="en-US" sz="2400" b="1" dirty="0" smtClean="0">
                <a:latin typeface="Courier"/>
                <a:cs typeface="Courier"/>
              </a:rPr>
              <a:t>0,a0,a1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 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jr</a:t>
            </a:r>
            <a:r>
              <a:rPr lang="en-US" sz="2400" b="1" dirty="0">
                <a:solidFill>
                  <a:srgbClr val="C00000"/>
                </a:solidFill>
                <a:latin typeface="Courier"/>
                <a:cs typeface="Courier"/>
              </a:rPr>
              <a:t>   </a:t>
            </a:r>
            <a:r>
              <a:rPr lang="en-US" sz="2400" b="1" dirty="0" err="1" smtClean="0">
                <a:solidFill>
                  <a:srgbClr val="C00000"/>
                </a:solidFill>
                <a:latin typeface="Courier"/>
                <a:cs typeface="Courier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Courier"/>
                <a:cs typeface="Courier"/>
              </a:rPr>
              <a:t>	 </a:t>
            </a:r>
            <a:r>
              <a:rPr lang="en-US" sz="2400" b="1" i="1" dirty="0" smtClean="0">
                <a:solidFill>
                  <a:srgbClr val="C00000"/>
                </a:solidFill>
                <a:latin typeface="Courier"/>
                <a:cs typeface="Courier"/>
              </a:rPr>
              <a:t># new instr. “jump register”</a:t>
            </a:r>
            <a:endParaRPr lang="en-US" sz="2400" b="1" dirty="0">
              <a:solidFill>
                <a:srgbClr val="C00000"/>
              </a:solidFill>
              <a:latin typeface="Courier"/>
              <a:cs typeface="Courier"/>
            </a:endParaRPr>
          </a:p>
        </p:txBody>
      </p:sp>
      <p:sp>
        <p:nvSpPr>
          <p:cNvPr id="1966087" name="Rectangle 7"/>
          <p:cNvSpPr>
            <a:spLocks noChangeArrowheads="1"/>
          </p:cNvSpPr>
          <p:nvPr/>
        </p:nvSpPr>
        <p:spPr bwMode="auto">
          <a:xfrm>
            <a:off x="762000" y="2446231"/>
            <a:ext cx="7848600" cy="1414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Question: Why use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jr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here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? Why not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use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?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Answer: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sum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might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be called by many places, so we can’t return to a fixed place. The calling proc to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sum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 must be able to say “return here” somehow.</a:t>
            </a:r>
          </a:p>
        </p:txBody>
      </p:sp>
      <p:sp>
        <p:nvSpPr>
          <p:cNvPr id="1966088" name="Oval 8"/>
          <p:cNvSpPr>
            <a:spLocks noChangeArrowheads="1"/>
          </p:cNvSpPr>
          <p:nvPr/>
        </p:nvSpPr>
        <p:spPr bwMode="auto">
          <a:xfrm>
            <a:off x="1600200" y="4114800"/>
            <a:ext cx="843280" cy="4000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966089" name="AutoShape 9"/>
          <p:cNvSpPr>
            <a:spLocks noChangeArrowheads="1"/>
          </p:cNvSpPr>
          <p:nvPr/>
        </p:nvSpPr>
        <p:spPr bwMode="auto">
          <a:xfrm flipV="1">
            <a:off x="457200" y="3714750"/>
            <a:ext cx="386080" cy="990600"/>
          </a:xfrm>
          <a:custGeom>
            <a:avLst/>
            <a:gdLst>
              <a:gd name="G0" fmla="+- 12427 0 0"/>
              <a:gd name="G1" fmla="+- 3021 0 0"/>
              <a:gd name="G2" fmla="+- 12158 0 3021"/>
              <a:gd name="G3" fmla="+- G2 0 3021"/>
              <a:gd name="G4" fmla="*/ G3 32768 32059"/>
              <a:gd name="G5" fmla="*/ G4 1 2"/>
              <a:gd name="G6" fmla="+- 21600 0 12427"/>
              <a:gd name="G7" fmla="*/ G6 302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312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021"/>
                </a:lnTo>
                <a:cubicBezTo>
                  <a:pt x="5564" y="3021"/>
                  <a:pt x="0" y="7112"/>
                  <a:pt x="0" y="12158"/>
                </a:cubicBezTo>
                <a:lnTo>
                  <a:pt x="0" y="21600"/>
                </a:lnTo>
                <a:lnTo>
                  <a:pt x="6251" y="21600"/>
                </a:lnTo>
                <a:lnTo>
                  <a:pt x="6251" y="12158"/>
                </a:lnTo>
                <a:cubicBezTo>
                  <a:pt x="6251" y="10490"/>
                  <a:pt x="9016" y="9137"/>
                  <a:pt x="12427" y="9137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234315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16200000">
            <a:off x="77838" y="1224472"/>
            <a:ext cx="48102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6200000">
            <a:off x="-459273" y="3295698"/>
            <a:ext cx="1575471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18 VAG Rounded Bold   07390"/>
                <a:cs typeface="Corbel"/>
              </a:rPr>
              <a:t>RISC-V</a:t>
            </a:r>
            <a:endParaRPr lang="en-US" sz="3200" b="1" dirty="0">
              <a:latin typeface="18 VAG Rounded Bold   0739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327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5503"/>
            <a:ext cx="8229600" cy="355997"/>
          </a:xfrm>
        </p:spPr>
        <p:txBody>
          <a:bodyPr>
            <a:noAutofit/>
          </a:bodyPr>
          <a:lstStyle/>
          <a:p>
            <a:r>
              <a:rPr lang="en-US" sz="4000" dirty="0"/>
              <a:t>Instruction Support for Functions (</a:t>
            </a:r>
            <a:r>
              <a:rPr lang="en-US" sz="4000" dirty="0" smtClean="0"/>
              <a:t>4/4)</a:t>
            </a:r>
            <a:endParaRPr lang="en-US" sz="4000" dirty="0"/>
          </a:p>
        </p:txBody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42950"/>
            <a:ext cx="8686800" cy="37897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+mj-lt"/>
              </a:rPr>
              <a:t>Single instruction to jump and save return address: jump and link (</a:t>
            </a:r>
            <a:r>
              <a:rPr lang="en-US" sz="2800" b="1" dirty="0" err="1">
                <a:solidFill>
                  <a:schemeClr val="accent2"/>
                </a:solidFill>
                <a:latin typeface="Courier"/>
                <a:cs typeface="Courier"/>
              </a:rPr>
              <a:t>jal</a:t>
            </a:r>
            <a:r>
              <a:rPr lang="en-US" sz="2800" dirty="0">
                <a:latin typeface="+mj-lt"/>
              </a:rPr>
              <a:t>)</a:t>
            </a:r>
          </a:p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Before</a:t>
            </a:r>
            <a:r>
              <a:rPr lang="en-US" sz="2800" dirty="0" smtClean="0">
                <a:latin typeface="+mj-lt"/>
              </a:rPr>
              <a:t>: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</a:t>
            </a:r>
            <a:r>
              <a:rPr lang="en-US" sz="2800" b="1" dirty="0" smtClean="0">
                <a:latin typeface="Courier"/>
                <a:cs typeface="Courier"/>
              </a:rPr>
              <a:t>1008 </a:t>
            </a:r>
            <a:r>
              <a:rPr lang="en-US" sz="2800" b="1" dirty="0" err="1">
                <a:latin typeface="Courier"/>
                <a:cs typeface="Courier"/>
              </a:rPr>
              <a:t>addi</a:t>
            </a:r>
            <a:r>
              <a:rPr lang="en-US" sz="2800" b="1" dirty="0">
                <a:latin typeface="Courier"/>
                <a:cs typeface="Courier"/>
              </a:rPr>
              <a:t> </a:t>
            </a:r>
            <a:r>
              <a:rPr lang="en-US" sz="2800" b="1" dirty="0" smtClean="0">
                <a:latin typeface="Courier"/>
                <a:cs typeface="Courier"/>
              </a:rPr>
              <a:t>ra,zero</a:t>
            </a:r>
            <a:r>
              <a:rPr lang="en-US" sz="2800" b="1" dirty="0">
                <a:latin typeface="Courier"/>
                <a:cs typeface="Courier"/>
              </a:rPr>
              <a:t>,1016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=1016</a:t>
            </a:r>
            <a:r>
              <a:rPr lang="en-US" sz="2800" b="1" dirty="0" smtClean="0">
                <a:latin typeface="Courier"/>
                <a:cs typeface="Courier"/>
              </a:rPr>
              <a:t/>
            </a:r>
            <a:br>
              <a:rPr lang="en-US" sz="2800" b="1" dirty="0" smtClean="0">
                <a:latin typeface="Courier"/>
                <a:cs typeface="Courier"/>
              </a:rPr>
            </a:br>
            <a:r>
              <a:rPr lang="en-US" sz="2800" b="1" dirty="0" smtClean="0">
                <a:latin typeface="Courier"/>
                <a:cs typeface="Courier"/>
              </a:rPr>
              <a:t> 1012 </a:t>
            </a:r>
            <a:r>
              <a:rPr lang="en-US" sz="2800" b="1" dirty="0">
                <a:latin typeface="Courier"/>
                <a:cs typeface="Courier"/>
              </a:rPr>
              <a:t>j sum 			  </a:t>
            </a:r>
            <a:r>
              <a:rPr lang="en-US" sz="2800" b="1" dirty="0" smtClean="0">
                <a:latin typeface="Courier"/>
                <a:cs typeface="Courier"/>
              </a:rPr>
              <a:t>     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goto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sum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After</a:t>
            </a:r>
            <a:r>
              <a:rPr lang="en-US" sz="2800" dirty="0" smtClean="0">
                <a:latin typeface="+mj-lt"/>
              </a:rPr>
              <a:t>: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</a:t>
            </a:r>
            <a:r>
              <a:rPr lang="en-US" sz="2800" b="1" dirty="0" smtClean="0">
                <a:latin typeface="Courier"/>
                <a:cs typeface="Courier"/>
              </a:rPr>
              <a:t>1008 </a:t>
            </a:r>
            <a:r>
              <a:rPr lang="en-US" sz="2800" b="1" dirty="0" err="1">
                <a:latin typeface="Courier"/>
                <a:cs typeface="Courier"/>
              </a:rPr>
              <a:t>jal</a:t>
            </a:r>
            <a:r>
              <a:rPr lang="en-US" sz="2800" b="1" dirty="0">
                <a:latin typeface="Courier"/>
                <a:cs typeface="Courier"/>
              </a:rPr>
              <a:t> sum 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=1012,goto sum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800" dirty="0">
                <a:latin typeface="+mj-lt"/>
              </a:rPr>
              <a:t>Why have a </a:t>
            </a:r>
            <a:r>
              <a:rPr lang="en-US" sz="2800" b="1" dirty="0" err="1">
                <a:latin typeface="Courier"/>
                <a:cs typeface="Courier"/>
              </a:rPr>
              <a:t>jal</a:t>
            </a:r>
            <a:r>
              <a:rPr lang="en-US" sz="2800" dirty="0">
                <a:latin typeface="+mj-lt"/>
              </a:rPr>
              <a:t>?</a:t>
            </a:r>
            <a:r>
              <a:rPr lang="en-US" sz="2800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Make </a:t>
            </a:r>
            <a:r>
              <a:rPr lang="en-US" sz="2400" dirty="0">
                <a:latin typeface="+mj-lt"/>
              </a:rPr>
              <a:t>the common case fast: function calls</a:t>
            </a:r>
            <a:r>
              <a:rPr lang="en-US" sz="2400" dirty="0" smtClean="0">
                <a:latin typeface="+mj-lt"/>
              </a:rPr>
              <a:t> very common</a:t>
            </a:r>
          </a:p>
          <a:p>
            <a:pPr lvl="1"/>
            <a:r>
              <a:rPr lang="en-US" sz="2400" dirty="0" smtClean="0">
                <a:latin typeface="+mj-lt"/>
              </a:rPr>
              <a:t>Reduce program size  </a:t>
            </a:r>
          </a:p>
          <a:p>
            <a:pPr lvl="1"/>
            <a:r>
              <a:rPr lang="en-US" sz="2400" dirty="0" smtClean="0">
                <a:latin typeface="+mj-lt"/>
              </a:rPr>
              <a:t>Don’t </a:t>
            </a:r>
            <a:r>
              <a:rPr lang="en-US" sz="2400" dirty="0">
                <a:latin typeface="+mj-lt"/>
              </a:rPr>
              <a:t>have to know where</a:t>
            </a:r>
            <a:r>
              <a:rPr lang="en-US" sz="2400" dirty="0" smtClean="0">
                <a:latin typeface="+mj-lt"/>
              </a:rPr>
              <a:t> code </a:t>
            </a:r>
            <a:r>
              <a:rPr lang="en-US" sz="2400" dirty="0">
                <a:latin typeface="+mj-lt"/>
              </a:rPr>
              <a:t>is</a:t>
            </a:r>
            <a:r>
              <a:rPr lang="en-US" sz="2400" dirty="0" smtClean="0">
                <a:latin typeface="+mj-lt"/>
              </a:rPr>
              <a:t> in memory </a:t>
            </a:r>
            <a:r>
              <a:rPr lang="en-US" sz="2400" dirty="0">
                <a:latin typeface="+mj-lt"/>
              </a:rPr>
              <a:t>with </a:t>
            </a:r>
            <a:r>
              <a:rPr lang="en-US" sz="2400" b="1" dirty="0" err="1" smtClean="0">
                <a:latin typeface="Courier"/>
                <a:cs typeface="Courier"/>
              </a:rPr>
              <a:t>jal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0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Function Call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1" cy="3714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Invoke function</a:t>
            </a:r>
            <a:r>
              <a:rPr lang="en-US" i="1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and link </a:t>
            </a:r>
            <a:r>
              <a:rPr lang="en-US" dirty="0" smtClean="0"/>
              <a:t>instruction (</a:t>
            </a:r>
            <a:r>
              <a:rPr lang="en-US" b="1" dirty="0" err="1" smtClean="0">
                <a:latin typeface="Courier New"/>
                <a:cs typeface="Courier New"/>
              </a:rPr>
              <a:t>jal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(really should be </a:t>
            </a:r>
            <a:r>
              <a:rPr lang="en-US" b="1" dirty="0" err="1" smtClean="0">
                <a:latin typeface="Courier"/>
              </a:rPr>
              <a:t>laj</a:t>
            </a:r>
            <a:r>
              <a:rPr lang="en-US" dirty="0" smtClean="0"/>
              <a:t> </a:t>
            </a:r>
            <a:r>
              <a:rPr lang="en-US" i="1" dirty="0" smtClean="0"/>
              <a:t>“link and jump”</a:t>
            </a:r>
            <a:r>
              <a:rPr lang="en-US" dirty="0" smtClean="0"/>
              <a:t>)</a:t>
            </a:r>
          </a:p>
          <a:p>
            <a:pPr lvl="1"/>
            <a:r>
              <a:rPr lang="en-US" sz="2811" dirty="0" smtClean="0"/>
              <a:t>“link” means form an </a:t>
            </a:r>
            <a:r>
              <a:rPr lang="en-US" sz="2811" i="1" dirty="0" smtClean="0"/>
              <a:t>address </a:t>
            </a:r>
            <a:r>
              <a:rPr lang="en-US" sz="2811" dirty="0" smtClean="0"/>
              <a:t>or </a:t>
            </a:r>
            <a:r>
              <a:rPr lang="en-US" sz="2811" i="1" dirty="0" smtClean="0"/>
              <a:t>link </a:t>
            </a:r>
            <a:r>
              <a:rPr lang="en-US" sz="2811" dirty="0" smtClean="0"/>
              <a:t>that points to </a:t>
            </a:r>
            <a:br>
              <a:rPr lang="en-US" sz="2811" dirty="0" smtClean="0"/>
            </a:br>
            <a:r>
              <a:rPr lang="en-US" sz="2811" dirty="0" smtClean="0"/>
              <a:t>calling site to allow function to return to proper address</a:t>
            </a:r>
          </a:p>
          <a:p>
            <a:pPr lvl="1"/>
            <a:r>
              <a:rPr lang="en-US" dirty="0" smtClean="0"/>
              <a:t>Jumps to address and simultaneously saves the address of the </a:t>
            </a:r>
            <a:r>
              <a:rPr lang="en-US" u="sng" dirty="0" smtClean="0"/>
              <a:t>following</a:t>
            </a:r>
            <a:r>
              <a:rPr lang="en-US" dirty="0" smtClean="0"/>
              <a:t> instruction in register </a:t>
            </a:r>
            <a:r>
              <a:rPr lang="en-US" sz="2400" b="1" dirty="0" err="1" smtClean="0">
                <a:latin typeface="Courier New"/>
                <a:cs typeface="Courier New"/>
              </a:rPr>
              <a:t>ra</a:t>
            </a:r>
            <a:endParaRPr lang="en-US" sz="2400" b="1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		</a:t>
            </a:r>
            <a:r>
              <a:rPr lang="en-US" sz="3200" b="1" dirty="0" err="1" smtClean="0">
                <a:latin typeface="Courier New"/>
                <a:cs typeface="Courier New"/>
              </a:rPr>
              <a:t>jal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  <a:r>
              <a:rPr lang="en-US" sz="3200" b="1" dirty="0" err="1" smtClean="0">
                <a:latin typeface="Courier New"/>
                <a:cs typeface="Courier New"/>
              </a:rPr>
              <a:t>FunctionLabel</a:t>
            </a:r>
            <a:endParaRPr lang="en-US" sz="3200" b="1" dirty="0" smtClean="0">
              <a:latin typeface="Courier New"/>
              <a:cs typeface="Courier New"/>
            </a:endParaRPr>
          </a:p>
          <a:p>
            <a:endParaRPr lang="en-US" dirty="0" smtClean="0"/>
          </a:p>
          <a:p>
            <a:r>
              <a:rPr lang="en-US" dirty="0" smtClean="0"/>
              <a:t>Return from function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register </a:t>
            </a:r>
            <a:r>
              <a:rPr lang="en-US" dirty="0" smtClean="0"/>
              <a:t>instruction 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Unconditional jump to address specified in register:  </a:t>
            </a:r>
            <a:r>
              <a:rPr lang="en-US" sz="3243" b="1" dirty="0" err="1" smtClean="0">
                <a:latin typeface="Courier New"/>
                <a:cs typeface="Courier New"/>
              </a:rPr>
              <a:t>jr</a:t>
            </a:r>
            <a:r>
              <a:rPr lang="en-US" sz="3243" b="1" dirty="0" smtClean="0">
                <a:latin typeface="Courier New"/>
                <a:cs typeface="Courier New"/>
              </a:rPr>
              <a:t> </a:t>
            </a:r>
            <a:r>
              <a:rPr lang="en-US" sz="3243" b="1" dirty="0" err="1" smtClean="0">
                <a:latin typeface="Courier New"/>
                <a:cs typeface="Courier New"/>
              </a:rPr>
              <a:t>ra</a:t>
            </a:r>
            <a:endParaRPr lang="en-US" sz="3243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Assembler shorthand: </a:t>
            </a:r>
            <a:r>
              <a:rPr lang="en-US" b="1" dirty="0" smtClean="0">
                <a:latin typeface="Courier New"/>
                <a:cs typeface="Courier New"/>
              </a:rPr>
              <a:t>ret 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jr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ra</a:t>
            </a:r>
            <a:endParaRPr lang="en-US" b="1" dirty="0">
              <a:latin typeface="Courier New"/>
              <a:cs typeface="Courier New"/>
            </a:endParaRPr>
          </a:p>
          <a:p>
            <a:pPr lvl="1">
              <a:buNone/>
            </a:pPr>
            <a:endParaRPr lang="en-US" sz="3243" b="1" dirty="0" smtClean="0">
              <a:latin typeface="Courier New"/>
              <a:cs typeface="Courier New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9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RISC-V ISA and C-to-RISC-V Review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Program Execution Overview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</a:t>
            </a:r>
          </a:p>
          <a:p>
            <a:r>
              <a:rPr lang="en-US" dirty="0" smtClean="0"/>
              <a:t>Function Call Example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39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Leaf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(int g, int h,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, int j)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  <a:tabLst>
                <a:tab pos="1033463" algn="l"/>
              </a:tabLst>
            </a:pPr>
            <a:r>
              <a:rPr lang="en-US" b="1" dirty="0" smtClean="0">
                <a:latin typeface="Courier New"/>
                <a:cs typeface="Courier New"/>
              </a:rPr>
              <a:t>	int </a:t>
            </a:r>
            <a:r>
              <a:rPr lang="en-US" b="1" dirty="0" err="1" smtClean="0">
                <a:latin typeface="Courier New"/>
                <a:cs typeface="Courier New"/>
              </a:rPr>
              <a:t>f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f</a:t>
            </a:r>
            <a:r>
              <a:rPr lang="en-US" b="1" dirty="0" smtClean="0">
                <a:latin typeface="Courier New"/>
                <a:cs typeface="Courier New"/>
              </a:rPr>
              <a:t> = (</a:t>
            </a:r>
            <a:r>
              <a:rPr lang="en-US" b="1" dirty="0" err="1" smtClean="0">
                <a:latin typeface="Courier New"/>
                <a:cs typeface="Courier New"/>
              </a:rPr>
              <a:t>g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h</a:t>
            </a:r>
            <a:r>
              <a:rPr lang="en-US" b="1" dirty="0" smtClean="0">
                <a:latin typeface="Courier New"/>
                <a:cs typeface="Courier New"/>
              </a:rPr>
              <a:t>) –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return </a:t>
            </a:r>
            <a:r>
              <a:rPr lang="en-US" b="1" dirty="0" err="1" smtClean="0">
                <a:latin typeface="Courier New"/>
                <a:cs typeface="Courier New"/>
              </a:rPr>
              <a:t>f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/>
              <a:t>Parameter variables </a:t>
            </a:r>
            <a:r>
              <a:rPr lang="en-US" b="1" dirty="0" smtClean="0">
                <a:latin typeface="Courier New"/>
                <a:cs typeface="Courier New"/>
              </a:rPr>
              <a:t>g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h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/>
              <a:t>,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j</a:t>
            </a:r>
            <a:r>
              <a:rPr lang="en-US" dirty="0" smtClean="0"/>
              <a:t> in argument registers </a:t>
            </a:r>
            <a:r>
              <a:rPr lang="en-US" b="1" dirty="0" smtClean="0">
                <a:latin typeface="Courier New"/>
                <a:cs typeface="Courier New"/>
              </a:rPr>
              <a:t>a0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a1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a2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/>
                <a:cs typeface="Courier New"/>
              </a:rPr>
              <a:t>a3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/>
                <a:cs typeface="Courier New"/>
              </a:rPr>
              <a:t>f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/>
                <a:cs typeface="Courier New"/>
              </a:rPr>
              <a:t>s0</a:t>
            </a:r>
          </a:p>
          <a:p>
            <a:r>
              <a:rPr lang="en-US" sz="3176" dirty="0" smtClean="0"/>
              <a:t>Assume need one temporary register </a:t>
            </a:r>
            <a:r>
              <a:rPr lang="en-US" sz="3176" b="1" dirty="0" smtClean="0">
                <a:latin typeface="Courier New"/>
                <a:cs typeface="Courier New"/>
              </a:rPr>
              <a:t>s1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RISC-V ISA and C-to-RISC-V Review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Program Execution Overview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 Example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991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4900" dirty="0" smtClean="0"/>
              <a:t>Where Are Old Register Values Saved</a:t>
            </a:r>
            <a:br>
              <a:rPr lang="en-US" sz="4900" dirty="0" smtClean="0"/>
            </a:br>
            <a:r>
              <a:rPr lang="en-US" dirty="0" smtClean="0"/>
              <a:t>to Restore Them After Function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9350"/>
            <a:ext cx="8398933" cy="37909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a place to save old values before call function, restore them when return, and delete </a:t>
            </a:r>
          </a:p>
          <a:p>
            <a:r>
              <a:rPr lang="en-US" dirty="0" smtClean="0"/>
              <a:t>Ideal is </a:t>
            </a:r>
            <a:r>
              <a:rPr lang="en-US" i="1" dirty="0" smtClean="0">
                <a:solidFill>
                  <a:srgbClr val="0000FF"/>
                </a:solidFill>
              </a:rPr>
              <a:t>stack</a:t>
            </a:r>
            <a:r>
              <a:rPr lang="en-US" dirty="0" smtClean="0"/>
              <a:t>: last-in-first-out queue </a:t>
            </a:r>
            <a:br>
              <a:rPr lang="en-US" dirty="0" smtClean="0"/>
            </a:br>
            <a:r>
              <a:rPr lang="en-US" dirty="0" smtClean="0"/>
              <a:t>(e.g., stack of plates)</a:t>
            </a:r>
          </a:p>
          <a:p>
            <a:pPr lvl="1"/>
            <a:r>
              <a:rPr lang="en-US" dirty="0" smtClean="0"/>
              <a:t>Push: placing data onto stack</a:t>
            </a:r>
          </a:p>
          <a:p>
            <a:pPr lvl="1"/>
            <a:r>
              <a:rPr lang="en-US" dirty="0" smtClean="0"/>
              <a:t>Pop: removing data from stack</a:t>
            </a:r>
          </a:p>
          <a:p>
            <a:r>
              <a:rPr lang="en-US" dirty="0" smtClean="0"/>
              <a:t>Stack in memory, so need register to point to it</a:t>
            </a:r>
          </a:p>
          <a:p>
            <a:pPr>
              <a:buClr>
                <a:schemeClr val="tx1"/>
              </a:buClr>
            </a:pP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0000FF"/>
                </a:solidFill>
              </a:rPr>
              <a:t>stack pointer </a:t>
            </a:r>
            <a:r>
              <a:rPr lang="en-US" dirty="0" smtClean="0"/>
              <a:t>in RISC-V (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x2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Convention is grow stack down from high to low addresses</a:t>
            </a:r>
          </a:p>
          <a:p>
            <a:pPr lvl="1"/>
            <a:r>
              <a:rPr lang="en-US" i="1" dirty="0" smtClean="0"/>
              <a:t>Push</a:t>
            </a:r>
            <a:r>
              <a:rPr lang="en-US" dirty="0" smtClean="0"/>
              <a:t> decrements </a:t>
            </a:r>
            <a:r>
              <a:rPr lang="en-US" b="1" dirty="0" err="1" smtClean="0">
                <a:latin typeface="Courier New"/>
                <a:cs typeface="Courier New"/>
              </a:rPr>
              <a:t>sp</a:t>
            </a:r>
            <a:r>
              <a:rPr lang="en-US" dirty="0" smtClean="0"/>
              <a:t>, </a:t>
            </a:r>
            <a:r>
              <a:rPr lang="en-US" i="1" dirty="0" smtClean="0"/>
              <a:t>Pop</a:t>
            </a:r>
            <a:r>
              <a:rPr lang="en-US" dirty="0" smtClean="0"/>
              <a:t> increments </a:t>
            </a:r>
            <a:r>
              <a:rPr lang="en-US" b="1" dirty="0" err="1" smtClean="0">
                <a:latin typeface="Courier New"/>
                <a:cs typeface="Courier New"/>
              </a:rPr>
              <a:t>sp</a:t>
            </a:r>
            <a:endParaRPr lang="en-US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Code for Leaf()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97155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Leaf: </a:t>
            </a:r>
            <a:r>
              <a:rPr lang="en-US" sz="2000" b="1" dirty="0" err="1" smtClean="0">
                <a:latin typeface="Courier New"/>
                <a:cs typeface="Courier New"/>
              </a:rPr>
              <a:t>addi</a:t>
            </a:r>
            <a:r>
              <a:rPr lang="en-US" sz="2000" b="1" dirty="0" smtClean="0">
                <a:latin typeface="Courier New"/>
                <a:cs typeface="Courier New"/>
              </a:rPr>
              <a:t> sp,sp</a:t>
            </a:r>
            <a:r>
              <a:rPr lang="en-US" sz="2000" b="1" dirty="0">
                <a:latin typeface="Courier New"/>
                <a:cs typeface="Courier New"/>
              </a:rPr>
              <a:t>,-8 # adjust stack for 2 items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</a:t>
            </a:r>
            <a:r>
              <a:rPr lang="en-US" sz="2000" b="1" dirty="0" err="1" smtClean="0">
                <a:latin typeface="Courier New"/>
                <a:cs typeface="Courier New"/>
              </a:rPr>
              <a:t>sw</a:t>
            </a:r>
            <a:r>
              <a:rPr lang="en-US" sz="2000" b="1" dirty="0" smtClean="0">
                <a:latin typeface="Courier New"/>
                <a:cs typeface="Courier New"/>
              </a:rPr>
              <a:t> s1, </a:t>
            </a:r>
            <a:r>
              <a:rPr lang="en-US" sz="2000" b="1" dirty="0">
                <a:latin typeface="Courier New"/>
                <a:cs typeface="Courier New"/>
              </a:rPr>
              <a:t>4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sp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smtClean="0">
                <a:latin typeface="Courier New"/>
                <a:cs typeface="Courier New"/>
              </a:rPr>
              <a:t> # </a:t>
            </a:r>
            <a:r>
              <a:rPr lang="en-US" sz="2000" b="1" dirty="0">
                <a:latin typeface="Courier New"/>
                <a:cs typeface="Courier New"/>
              </a:rPr>
              <a:t>save </a:t>
            </a:r>
            <a:r>
              <a:rPr lang="en-US" sz="2000" b="1" dirty="0" smtClean="0">
                <a:latin typeface="Courier New"/>
                <a:cs typeface="Courier New"/>
              </a:rPr>
              <a:t>s1 </a:t>
            </a:r>
            <a:r>
              <a:rPr lang="en-US" sz="2000" b="1" dirty="0">
                <a:latin typeface="Courier New"/>
                <a:cs typeface="Courier New"/>
              </a:rPr>
              <a:t>for use afterwards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sw</a:t>
            </a:r>
            <a:r>
              <a:rPr lang="en-US" sz="2000" b="1" dirty="0" smtClean="0">
                <a:latin typeface="Courier New"/>
                <a:cs typeface="Courier New"/>
              </a:rPr>
              <a:t> s0</a:t>
            </a:r>
            <a:r>
              <a:rPr lang="en-US" sz="2000" b="1" dirty="0">
                <a:latin typeface="Courier New"/>
                <a:cs typeface="Courier New"/>
              </a:rPr>
              <a:t>, 0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sp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smtClean="0">
                <a:latin typeface="Courier New"/>
                <a:cs typeface="Courier New"/>
              </a:rPr>
              <a:t> # </a:t>
            </a:r>
            <a:r>
              <a:rPr lang="en-US" sz="2000" b="1" dirty="0">
                <a:latin typeface="Courier New"/>
                <a:cs typeface="Courier New"/>
              </a:rPr>
              <a:t>save </a:t>
            </a:r>
            <a:r>
              <a:rPr lang="en-US" sz="2000" b="1" dirty="0" smtClean="0">
                <a:latin typeface="Courier New"/>
                <a:cs typeface="Courier New"/>
              </a:rPr>
              <a:t>s0 </a:t>
            </a:r>
            <a:r>
              <a:rPr lang="en-US" sz="2000" b="1" dirty="0">
                <a:latin typeface="Courier New"/>
                <a:cs typeface="Courier New"/>
              </a:rPr>
              <a:t>for use afterwards</a:t>
            </a:r>
          </a:p>
          <a:p>
            <a:pPr marL="406400" indent="-40640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406400" indent="-40640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add s0,a0,a1 </a:t>
            </a:r>
            <a:r>
              <a:rPr lang="en-US" sz="2000" b="1" dirty="0">
                <a:latin typeface="Courier New"/>
                <a:cs typeface="Courier New"/>
              </a:rPr>
              <a:t># f = g + h</a:t>
            </a: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add s1,a2,a3 </a:t>
            </a:r>
            <a:r>
              <a:rPr lang="en-US" sz="2000" b="1" dirty="0">
                <a:latin typeface="Courier New"/>
                <a:cs typeface="Courier New"/>
              </a:rPr>
              <a:t># </a:t>
            </a:r>
            <a:r>
              <a:rPr lang="en-US" sz="2000" b="1" dirty="0" smtClean="0">
                <a:latin typeface="Courier New"/>
                <a:cs typeface="Courier New"/>
              </a:rPr>
              <a:t>s1 </a:t>
            </a:r>
            <a:r>
              <a:rPr lang="en-US" sz="2000" b="1" dirty="0">
                <a:latin typeface="Courier New"/>
                <a:cs typeface="Courier New"/>
              </a:rPr>
              <a:t>=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+ j</a:t>
            </a: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sub </a:t>
            </a:r>
            <a:r>
              <a:rPr lang="en-US" sz="2000" b="1" dirty="0">
                <a:latin typeface="Courier New"/>
                <a:cs typeface="Courier New"/>
              </a:rPr>
              <a:t>a</a:t>
            </a:r>
            <a:r>
              <a:rPr lang="en-US" sz="2000" b="1" dirty="0" smtClean="0">
                <a:latin typeface="Courier New"/>
                <a:cs typeface="Courier New"/>
              </a:rPr>
              <a:t>0,s0,s1 </a:t>
            </a:r>
            <a:r>
              <a:rPr lang="en-US" sz="2000" b="1" dirty="0">
                <a:latin typeface="Courier New"/>
                <a:cs typeface="Courier New"/>
              </a:rPr>
              <a:t># return value (g + h) – (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+ j)</a:t>
            </a:r>
          </a:p>
          <a:p>
            <a:pPr marL="338138" indent="-338138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lw</a:t>
            </a:r>
            <a:r>
              <a:rPr lang="en-US" sz="2000" b="1" dirty="0" smtClean="0">
                <a:latin typeface="Courier New"/>
                <a:cs typeface="Courier New"/>
              </a:rPr>
              <a:t> s0</a:t>
            </a:r>
            <a:r>
              <a:rPr lang="en-US" sz="2000" b="1" dirty="0">
                <a:latin typeface="Courier New"/>
                <a:cs typeface="Courier New"/>
              </a:rPr>
              <a:t>, 0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sp</a:t>
            </a:r>
            <a:r>
              <a:rPr lang="en-US" sz="2000" b="1" dirty="0">
                <a:latin typeface="Courier New"/>
                <a:cs typeface="Courier New"/>
              </a:rPr>
              <a:t>) # restore register </a:t>
            </a:r>
            <a:r>
              <a:rPr lang="en-US" sz="2000" b="1" dirty="0" smtClean="0">
                <a:latin typeface="Courier New"/>
                <a:cs typeface="Courier New"/>
              </a:rPr>
              <a:t>s0 </a:t>
            </a:r>
            <a:r>
              <a:rPr lang="en-US" sz="2000" b="1" dirty="0">
                <a:latin typeface="Courier New"/>
                <a:cs typeface="Courier New"/>
              </a:rPr>
              <a:t>for </a:t>
            </a:r>
            <a:r>
              <a:rPr lang="en-US" sz="2000" b="1" dirty="0" smtClean="0">
                <a:latin typeface="Courier New"/>
                <a:cs typeface="Courier New"/>
              </a:rPr>
              <a:t>caller </a:t>
            </a:r>
            <a:endParaRPr lang="en-US" sz="2000" b="1" dirty="0">
              <a:latin typeface="Courier New"/>
              <a:cs typeface="Courier New"/>
            </a:endParaRP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lw</a:t>
            </a:r>
            <a:r>
              <a:rPr lang="en-US" sz="2000" b="1" dirty="0" smtClean="0">
                <a:latin typeface="Courier New"/>
                <a:cs typeface="Courier New"/>
              </a:rPr>
              <a:t> s1, </a:t>
            </a:r>
            <a:r>
              <a:rPr lang="en-US" sz="2000" b="1" dirty="0">
                <a:latin typeface="Courier New"/>
                <a:cs typeface="Courier New"/>
              </a:rPr>
              <a:t>4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sp</a:t>
            </a:r>
            <a:r>
              <a:rPr lang="en-US" sz="2000" b="1" dirty="0">
                <a:latin typeface="Courier New"/>
                <a:cs typeface="Courier New"/>
              </a:rPr>
              <a:t>) # restore register </a:t>
            </a:r>
            <a:r>
              <a:rPr lang="en-US" sz="2000" b="1" dirty="0" smtClean="0">
                <a:latin typeface="Courier New"/>
                <a:cs typeface="Courier New"/>
              </a:rPr>
              <a:t>s1 </a:t>
            </a:r>
            <a:r>
              <a:rPr lang="en-US" sz="2000" b="1" dirty="0">
                <a:latin typeface="Courier New"/>
                <a:cs typeface="Courier New"/>
              </a:rPr>
              <a:t>for caller</a:t>
            </a: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addi</a:t>
            </a:r>
            <a:r>
              <a:rPr lang="en-US" sz="2000" b="1" dirty="0" smtClean="0">
                <a:latin typeface="Courier New"/>
                <a:cs typeface="Courier New"/>
              </a:rPr>
              <a:t> sp,sp</a:t>
            </a:r>
            <a:r>
              <a:rPr lang="en-US" sz="2000" b="1" dirty="0">
                <a:latin typeface="Courier New"/>
                <a:cs typeface="Courier New"/>
              </a:rPr>
              <a:t>,8 # adjust stack to delete 2 items</a:t>
            </a:r>
          </a:p>
          <a:p>
            <a:pPr marL="338138" indent="-338138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err="1" smtClean="0">
                <a:latin typeface="Courier New"/>
                <a:cs typeface="Courier New"/>
              </a:rPr>
              <a:t>jr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ra</a:t>
            </a:r>
            <a:r>
              <a:rPr lang="en-US" sz="2000" b="1" dirty="0" smtClean="0">
                <a:latin typeface="Courier New"/>
                <a:cs typeface="Courier New"/>
              </a:rPr>
              <a:t> 		 # </a:t>
            </a:r>
            <a:r>
              <a:rPr lang="en-US" sz="2000" b="1" dirty="0">
                <a:latin typeface="Courier New"/>
                <a:cs typeface="Courier New"/>
              </a:rPr>
              <a:t>jump back to calling </a:t>
            </a:r>
            <a:r>
              <a:rPr lang="en-US" sz="2000" b="1" dirty="0" smtClean="0">
                <a:latin typeface="Courier New"/>
                <a:cs typeface="Courier New"/>
              </a:rPr>
              <a:t>routine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Before, During, After Function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85851"/>
            <a:ext cx="8686800" cy="723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Need to save old values of </a:t>
            </a:r>
            <a:r>
              <a:rPr lang="en-US" b="1" dirty="0" smtClean="0">
                <a:latin typeface="Courier New"/>
                <a:cs typeface="Courier New"/>
              </a:rPr>
              <a:t>s0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sz="3176" b="1" dirty="0" smtClean="0">
                <a:latin typeface="Courier New"/>
                <a:cs typeface="Courier New"/>
              </a:rPr>
              <a:t>s1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09600" y="1657350"/>
            <a:ext cx="2017091" cy="2960132"/>
            <a:chOff x="609600" y="1657350"/>
            <a:chExt cx="2017091" cy="29601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478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08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066800" y="2266950"/>
              <a:ext cx="381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" y="2038350"/>
              <a:ext cx="461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/>
                  <a:cs typeface="Courier New"/>
                </a:rPr>
                <a:t>sp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20383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7800" y="4248150"/>
              <a:ext cx="1178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Before call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71800" y="1657350"/>
            <a:ext cx="1981200" cy="2960132"/>
            <a:chOff x="2971800" y="1657350"/>
            <a:chExt cx="1981200" cy="29601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100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530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29000" y="2724150"/>
              <a:ext cx="381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71800" y="2495550"/>
              <a:ext cx="461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/>
                  <a:cs typeface="Courier New"/>
                </a:rPr>
                <a:t>sp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00" y="20383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0000" y="22669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Saved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s1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800" y="4248150"/>
              <a:ext cx="1177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During call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10000" y="24955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Saved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s0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4000" y="1657350"/>
            <a:ext cx="1981200" cy="2960132"/>
            <a:chOff x="5334000" y="1657350"/>
            <a:chExt cx="1981200" cy="29601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1722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315200" y="1657350"/>
              <a:ext cx="0" cy="24384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91200" y="2266950"/>
              <a:ext cx="381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34000" y="2038350"/>
              <a:ext cx="461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/>
                  <a:cs typeface="Courier New"/>
                </a:rPr>
                <a:t>sp</a:t>
              </a:r>
              <a:endParaRPr lang="en-US" b="1" dirty="0">
                <a:latin typeface="Courier New"/>
                <a:cs typeface="Courier New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2200" y="20383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4248150"/>
              <a:ext cx="1021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After call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2200" y="22669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EEECE1"/>
                  </a:solidFill>
                  <a:latin typeface="Calibri"/>
                  <a:cs typeface="Calibri"/>
                </a:rPr>
                <a:t>Saved</a:t>
              </a:r>
              <a:r>
                <a:rPr lang="en-US" b="1" dirty="0" smtClean="0">
                  <a:solidFill>
                    <a:srgbClr val="EEECE1"/>
                  </a:solidFill>
                  <a:latin typeface="Courier New"/>
                  <a:cs typeface="Courier New"/>
                </a:rPr>
                <a:t> s1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0" y="2495550"/>
              <a:ext cx="1143000" cy="2286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EEECE1"/>
                  </a:solidFill>
                  <a:latin typeface="Calibri"/>
                  <a:cs typeface="Calibri"/>
                </a:rPr>
                <a:t>Saved</a:t>
              </a:r>
              <a:r>
                <a:rPr lang="en-US" b="1" dirty="0" smtClean="0">
                  <a:solidFill>
                    <a:srgbClr val="EEECE1"/>
                  </a:solidFill>
                  <a:latin typeface="Courier New"/>
                  <a:cs typeface="Courier New"/>
                </a:rPr>
                <a:t> s0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17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 is out! Get started early.</a:t>
            </a:r>
          </a:p>
          <a:p>
            <a:r>
              <a:rPr lang="en-US" dirty="0" smtClean="0"/>
              <a:t>C and Memory Management Guerrilla Session is tonight 7-9pm in 293 Cory</a:t>
            </a:r>
            <a:endParaRPr lang="en-US" dirty="0"/>
          </a:p>
          <a:p>
            <a:r>
              <a:rPr lang="en-US" dirty="0" smtClean="0"/>
              <a:t>Small group tutoring sessions </a:t>
            </a:r>
            <a:r>
              <a:rPr lang="en-US" smtClean="0"/>
              <a:t>have launched</a:t>
            </a:r>
            <a:endParaRPr lang="en-US" dirty="0" smtClean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RISC-V book!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54864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“The RISC-V Reader”, David Patterson, Andrew Waterman</a:t>
            </a:r>
          </a:p>
          <a:p>
            <a:endParaRPr lang="en-US" dirty="0" smtClean="0"/>
          </a:p>
          <a:p>
            <a:r>
              <a:rPr lang="en-US" dirty="0" smtClean="0"/>
              <a:t>Available at</a:t>
            </a:r>
          </a:p>
          <a:p>
            <a:r>
              <a:rPr lang="en-US" sz="2300" b="1" dirty="0" smtClean="0">
                <a:latin typeface="Courier New"/>
                <a:cs typeface="Courier New"/>
              </a:rPr>
              <a:t>https</a:t>
            </a:r>
            <a:r>
              <a:rPr lang="en-US" sz="2300" b="1" dirty="0">
                <a:latin typeface="Courier New"/>
                <a:cs typeface="Courier New"/>
              </a:rPr>
              <a:t>://</a:t>
            </a:r>
            <a:r>
              <a:rPr lang="en-US" sz="2300" b="1" dirty="0" err="1">
                <a:latin typeface="Courier New"/>
                <a:cs typeface="Courier New"/>
              </a:rPr>
              <a:t>www.createspace.com</a:t>
            </a:r>
            <a:r>
              <a:rPr lang="en-US" sz="2300" b="1" dirty="0">
                <a:latin typeface="Courier New"/>
                <a:cs typeface="Courier New"/>
              </a:rPr>
              <a:t>/7439283</a:t>
            </a:r>
            <a:endParaRPr lang="en-US" sz="2300" b="1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alibri"/>
              </a:rPr>
              <a:t>Early print </a:t>
            </a:r>
            <a:r>
              <a:rPr lang="en-US" dirty="0">
                <a:cs typeface="Calibri"/>
              </a:rPr>
              <a:t>edition </a:t>
            </a:r>
            <a:r>
              <a:rPr lang="en-US" b="1" dirty="0">
                <a:latin typeface="Courier New"/>
                <a:cs typeface="Courier New"/>
              </a:rPr>
              <a:t>$</a:t>
            </a:r>
            <a:r>
              <a:rPr lang="en-US" b="1" dirty="0" smtClean="0">
                <a:latin typeface="Courier New"/>
                <a:cs typeface="Courier New"/>
              </a:rPr>
              <a:t>9.99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Kindle edition to follow at some point</a:t>
            </a:r>
          </a:p>
          <a:p>
            <a:endParaRPr lang="en-US" b="1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Recommended,  not required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51WY6qgjdcL._SX404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91" y="910186"/>
            <a:ext cx="3439309" cy="42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What If a Function Calls a Function? Recursive Function Calls?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1"/>
            <a:ext cx="8229600" cy="2594372"/>
          </a:xfrm>
        </p:spPr>
        <p:txBody>
          <a:bodyPr/>
          <a:lstStyle/>
          <a:p>
            <a:r>
              <a:rPr lang="en-US" dirty="0" smtClean="0"/>
              <a:t>Would clobber values in </a:t>
            </a:r>
            <a:r>
              <a:rPr lang="en-US" b="1" dirty="0" smtClean="0">
                <a:latin typeface="Courier New"/>
                <a:cs typeface="Courier New"/>
              </a:rPr>
              <a:t>a0</a:t>
            </a:r>
            <a:r>
              <a:rPr lang="en-US" dirty="0" smtClean="0">
                <a:cs typeface="Courier New"/>
              </a:rPr>
              <a:t>-</a:t>
            </a:r>
            <a:r>
              <a:rPr lang="en-US" b="1" dirty="0" smtClean="0">
                <a:latin typeface="Courier New"/>
                <a:cs typeface="Courier New"/>
              </a:rPr>
              <a:t>a7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/>
                <a:cs typeface="Courier New"/>
              </a:rPr>
              <a:t>ra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329803"/>
            <a:ext cx="6143625" cy="355997"/>
          </a:xfrm>
        </p:spPr>
        <p:txBody>
          <a:bodyPr>
            <a:noAutofit/>
          </a:bodyPr>
          <a:lstStyle/>
          <a:p>
            <a:r>
              <a:rPr lang="en-US" dirty="0"/>
              <a:t>Nested Procedures (1/2)</a:t>
            </a:r>
          </a:p>
        </p:txBody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1"/>
            <a:ext cx="8153400" cy="3764756"/>
          </a:xfrm>
        </p:spPr>
        <p:txBody>
          <a:bodyPr>
            <a:normAutofit/>
          </a:bodyPr>
          <a:lstStyle/>
          <a:p>
            <a:pPr>
              <a:buFont typeface="Times" pitchFamily="-65" charset="0"/>
              <a:buNone/>
            </a:pPr>
            <a:r>
              <a:rPr lang="en-US" sz="2400" dirty="0" smtClean="0">
                <a:latin typeface="18 VAG Rounded Light   0239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sumSquare(int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) {</a:t>
            </a:r>
            <a:b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	return </a:t>
            </a:r>
            <a:r>
              <a:rPr lang="en-US" sz="2000" b="1" dirty="0" err="1">
                <a:solidFill>
                  <a:schemeClr val="accent2"/>
                </a:solidFill>
                <a:latin typeface="Courier"/>
                <a:cs typeface="Courier"/>
              </a:rPr>
              <a:t>mult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(x,x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)+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;</a:t>
            </a:r>
            <a:b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}</a:t>
            </a:r>
          </a:p>
          <a:p>
            <a:r>
              <a:rPr lang="en-US" sz="2400" dirty="0">
                <a:latin typeface="+mj-lt"/>
              </a:rPr>
              <a:t>Something called </a:t>
            </a:r>
            <a:r>
              <a:rPr lang="en-US" sz="2400" b="1" dirty="0" err="1">
                <a:latin typeface="Courier"/>
                <a:cs typeface="Courier"/>
              </a:rPr>
              <a:t>sumSquare</a:t>
            </a:r>
            <a:r>
              <a:rPr lang="en-US" sz="2400" dirty="0">
                <a:latin typeface="+mj-lt"/>
              </a:rPr>
              <a:t>, now </a:t>
            </a:r>
            <a:r>
              <a:rPr lang="en-US" sz="2400" b="1" dirty="0" err="1">
                <a:latin typeface="Courier"/>
                <a:cs typeface="Courier"/>
              </a:rPr>
              <a:t>sumSquare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calling </a:t>
            </a:r>
            <a:r>
              <a:rPr lang="en-US" sz="2400" b="1" dirty="0" err="1" smtClean="0">
                <a:latin typeface="Courier"/>
                <a:cs typeface="Courier"/>
              </a:rPr>
              <a:t>mult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 there’s a value in </a:t>
            </a:r>
            <a:r>
              <a:rPr lang="en-US" sz="2400" b="1" dirty="0" err="1" smtClean="0">
                <a:latin typeface="Courier"/>
                <a:cs typeface="Courier"/>
              </a:rPr>
              <a:t>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that </a:t>
            </a:r>
            <a:r>
              <a:rPr lang="en-US" sz="2400" b="1" dirty="0" err="1">
                <a:latin typeface="Courier"/>
                <a:cs typeface="Courier"/>
              </a:rPr>
              <a:t>sumSquare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wants to jump back to, but this will be overwritten by the call to </a:t>
            </a:r>
            <a:r>
              <a:rPr lang="en-US" sz="2400" b="1" dirty="0" err="1" smtClean="0">
                <a:latin typeface="Courier"/>
                <a:cs typeface="Courier"/>
              </a:rPr>
              <a:t>mult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4121944"/>
            <a:ext cx="8153400" cy="792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pitchFamily="-65" charset="0"/>
              <a:buNone/>
            </a:pPr>
            <a:r>
              <a:rPr lang="en-US" dirty="0" smtClean="0">
                <a:latin typeface="18 VAG Rounded Light   02390"/>
              </a:rPr>
              <a:t>	</a:t>
            </a:r>
            <a:r>
              <a:rPr lang="en-US" dirty="0" smtClean="0">
                <a:solidFill>
                  <a:srgbClr val="0926B7"/>
                </a:solidFill>
                <a:latin typeface="+mj-lt"/>
              </a:rPr>
              <a:t>Need to save </a:t>
            </a:r>
            <a:r>
              <a:rPr lang="en-US" b="1" dirty="0" err="1" smtClean="0">
                <a:solidFill>
                  <a:srgbClr val="0926B7"/>
                </a:solidFill>
                <a:latin typeface="Courier"/>
                <a:cs typeface="Courier"/>
              </a:rPr>
              <a:t>sumSquare</a:t>
            </a:r>
            <a:r>
              <a:rPr lang="en-US" b="1" dirty="0" smtClean="0">
                <a:solidFill>
                  <a:srgbClr val="0926B7"/>
                </a:solidFill>
                <a:latin typeface="Courier"/>
              </a:rPr>
              <a:t> </a:t>
            </a:r>
            <a:r>
              <a:rPr lang="en-US" dirty="0" smtClean="0">
                <a:solidFill>
                  <a:srgbClr val="0926B7"/>
                </a:solidFill>
                <a:latin typeface="+mj-lt"/>
              </a:rPr>
              <a:t>return address before call to </a:t>
            </a:r>
            <a:r>
              <a:rPr lang="en-US" b="1" dirty="0" err="1" smtClean="0">
                <a:solidFill>
                  <a:srgbClr val="0926B7"/>
                </a:solidFill>
                <a:latin typeface="Courier"/>
                <a:cs typeface="Courier"/>
              </a:rPr>
              <a:t>mult</a:t>
            </a:r>
            <a:endParaRPr lang="en-US" dirty="0">
              <a:solidFill>
                <a:srgbClr val="0926B7"/>
              </a:solidFill>
              <a:latin typeface="+mj-lt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1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Nested Procedures (2/2)</a:t>
            </a:r>
          </a:p>
        </p:txBody>
      </p:sp>
      <p:sp>
        <p:nvSpPr>
          <p:cNvPr id="197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In general, may need to save some other info in addition to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ra</a:t>
            </a:r>
            <a:r>
              <a:rPr lang="en-US" dirty="0" err="1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When a C program is run, there are </a:t>
            </a:r>
            <a:r>
              <a:rPr lang="en-US" dirty="0" smtClean="0">
                <a:latin typeface="+mj-lt"/>
              </a:rPr>
              <a:t>three </a:t>
            </a:r>
            <a:r>
              <a:rPr lang="en-US" dirty="0">
                <a:latin typeface="+mj-lt"/>
              </a:rPr>
              <a:t>important memory areas allocated: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6600"/>
                </a:solidFill>
                <a:latin typeface="+mj-lt"/>
              </a:rPr>
              <a:t>Static</a:t>
            </a:r>
            <a:r>
              <a:rPr lang="en-US" dirty="0">
                <a:latin typeface="+mj-lt"/>
              </a:rPr>
              <a:t>: Variables declared once per program, cease to exist only after execution </a:t>
            </a:r>
            <a:r>
              <a:rPr lang="en-US" dirty="0" smtClean="0">
                <a:latin typeface="+mj-lt"/>
              </a:rPr>
              <a:t>completes - e.g</a:t>
            </a:r>
            <a:r>
              <a:rPr lang="en-US" dirty="0">
                <a:latin typeface="+mj-lt"/>
              </a:rPr>
              <a:t>., C </a:t>
            </a:r>
            <a:r>
              <a:rPr lang="en-US" dirty="0" err="1">
                <a:latin typeface="+mj-lt"/>
              </a:rPr>
              <a:t>globals</a:t>
            </a:r>
            <a:endParaRPr lang="en-US" dirty="0"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  <a:latin typeface="+mj-lt"/>
              </a:rPr>
              <a:t>Heap</a:t>
            </a:r>
            <a:r>
              <a:rPr lang="en-US" dirty="0">
                <a:latin typeface="+mj-lt"/>
              </a:rPr>
              <a:t>: Variables declared </a:t>
            </a:r>
            <a:r>
              <a:rPr lang="en-US" dirty="0" smtClean="0">
                <a:latin typeface="+mj-lt"/>
              </a:rPr>
              <a:t>dynamically via </a:t>
            </a:r>
            <a:r>
              <a:rPr lang="en-US" b="1" dirty="0" err="1" smtClean="0">
                <a:latin typeface="Courier New"/>
                <a:cs typeface="Courier New"/>
              </a:rPr>
              <a:t>malloc</a:t>
            </a:r>
            <a:endParaRPr lang="en-US" b="1" dirty="0" smtClean="0">
              <a:latin typeface="Courier New"/>
              <a:cs typeface="Courier New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Stack</a:t>
            </a:r>
            <a:r>
              <a:rPr lang="en-US" dirty="0">
                <a:latin typeface="+mj-lt"/>
              </a:rPr>
              <a:t>: Space to be used by procedure during execution; this is where we can save register values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Function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7750"/>
            <a:ext cx="8445500" cy="36957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To reduce expensive loads and stores from spilling and restoring registers, RISC-V function-calling convention divides registers into two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Preserved across function call</a:t>
            </a:r>
          </a:p>
          <a:p>
            <a:pPr marL="914400" lvl="1" indent="-514350"/>
            <a:r>
              <a:rPr lang="en-US" dirty="0" smtClean="0"/>
              <a:t>Caller can rely on values being unchanged</a:t>
            </a:r>
          </a:p>
          <a:p>
            <a:pPr marL="914400" lvl="1" indent="-514350"/>
            <a:r>
              <a:rPr lang="en-US" b="1" dirty="0" err="1" smtClean="0">
                <a:latin typeface="Courier New"/>
                <a:cs typeface="Courier New"/>
              </a:rPr>
              <a:t>sp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/>
                <a:cs typeface="Courier New"/>
              </a:rPr>
              <a:t>gp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/>
                <a:cs typeface="Courier New"/>
              </a:rPr>
              <a:t>tp</a:t>
            </a:r>
            <a:r>
              <a:rPr lang="en-US" b="1" dirty="0" smtClean="0">
                <a:latin typeface="Courier New"/>
                <a:cs typeface="Courier New"/>
              </a:rPr>
              <a:t>,</a:t>
            </a:r>
            <a:r>
              <a:rPr lang="en-US" dirty="0" smtClean="0"/>
              <a:t> “saved registers” </a:t>
            </a:r>
            <a:r>
              <a:rPr lang="en-US" b="1" dirty="0" smtClean="0">
                <a:latin typeface="Courier New"/>
                <a:cs typeface="Courier New"/>
              </a:rPr>
              <a:t>s0</a:t>
            </a:r>
            <a:r>
              <a:rPr lang="en-US" b="1" dirty="0" smtClean="0"/>
              <a:t>- </a:t>
            </a:r>
            <a:r>
              <a:rPr lang="en-US" b="1" dirty="0" smtClean="0">
                <a:latin typeface="Courier New"/>
                <a:cs typeface="Courier New"/>
              </a:rPr>
              <a:t>s11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b="1" dirty="0" smtClean="0">
                <a:latin typeface="Courier New"/>
                <a:cs typeface="Courier New"/>
              </a:rPr>
              <a:t>s0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is also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fp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preserved across function call</a:t>
            </a:r>
          </a:p>
          <a:p>
            <a:pPr marL="914400" lvl="1" indent="-514350"/>
            <a:r>
              <a:rPr lang="en-US" dirty="0" smtClean="0"/>
              <a:t>Caller </a:t>
            </a:r>
            <a:r>
              <a:rPr lang="en-US" i="1" dirty="0" smtClean="0">
                <a:solidFill>
                  <a:srgbClr val="000000"/>
                </a:solidFill>
              </a:rPr>
              <a:t>cannot </a:t>
            </a:r>
            <a:r>
              <a:rPr lang="en-US" dirty="0" smtClean="0"/>
              <a:t>rely on values being unchanged</a:t>
            </a:r>
          </a:p>
          <a:p>
            <a:pPr marL="914400" lvl="1" indent="-514350"/>
            <a:r>
              <a:rPr lang="en-US" dirty="0" smtClean="0"/>
              <a:t>Argument/return registers </a:t>
            </a:r>
            <a:r>
              <a:rPr lang="en-US" b="1" dirty="0" smtClean="0">
                <a:latin typeface="Courier New"/>
                <a:cs typeface="Courier New"/>
              </a:rPr>
              <a:t>a0</a:t>
            </a:r>
            <a:r>
              <a:rPr lang="en-US" b="1" dirty="0" smtClean="0"/>
              <a:t>-</a:t>
            </a:r>
            <a:r>
              <a:rPr lang="en-US" b="1" dirty="0">
                <a:latin typeface="Courier New"/>
                <a:cs typeface="Courier New"/>
              </a:rPr>
              <a:t>a7,ra</a:t>
            </a:r>
            <a:r>
              <a:rPr lang="en-US" dirty="0" smtClean="0"/>
              <a:t>, “temporary registers” </a:t>
            </a:r>
            <a:r>
              <a:rPr lang="en-US" b="1" dirty="0" smtClean="0">
                <a:latin typeface="Courier New"/>
                <a:cs typeface="Courier New"/>
              </a:rPr>
              <a:t>t0</a:t>
            </a:r>
            <a:r>
              <a:rPr lang="en-US" b="1" dirty="0" smtClean="0"/>
              <a:t>-</a:t>
            </a:r>
            <a:r>
              <a:rPr lang="en-US" b="1" dirty="0" smtClean="0">
                <a:latin typeface="Courier New"/>
                <a:cs typeface="Courier New"/>
              </a:rPr>
              <a:t>t6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2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1657351"/>
            <a:ext cx="8636000" cy="76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1651899"/>
            <a:ext cx="3848100" cy="672704"/>
          </a:xfrm>
          <a:noFill/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</a:t>
            </a:r>
            <a:r>
              <a:rPr lang="en-US" sz="1600" dirty="0" smtClean="0">
                <a:solidFill>
                  <a:srgbClr val="FFFFFF"/>
                </a:solidFill>
              </a:rPr>
              <a:t>x10</a:t>
            </a:r>
            <a:r>
              <a:rPr lang="en-US" sz="1600" dirty="0">
                <a:solidFill>
                  <a:srgbClr val="FFFFFF"/>
                </a:solidFill>
              </a:rPr>
              <a:t>, 0</a:t>
            </a:r>
            <a:r>
              <a:rPr lang="en-US" sz="1600" dirty="0" smtClean="0">
                <a:solidFill>
                  <a:srgbClr val="FFFFFF"/>
                </a:solidFill>
              </a:rPr>
              <a:t>(x12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</a:t>
            </a:r>
            <a:r>
              <a:rPr lang="en-US" sz="1600" dirty="0" smtClean="0">
                <a:solidFill>
                  <a:srgbClr val="FFFFFF"/>
                </a:solidFill>
              </a:rPr>
              <a:t>x11</a:t>
            </a:r>
            <a:r>
              <a:rPr lang="en-US" sz="1600" dirty="0">
                <a:solidFill>
                  <a:srgbClr val="FFFFFF"/>
                </a:solidFill>
              </a:rPr>
              <a:t>, 4</a:t>
            </a:r>
            <a:r>
              <a:rPr lang="en-US" sz="1600" dirty="0" smtClean="0">
                <a:solidFill>
                  <a:srgbClr val="FFFFFF"/>
                </a:solidFill>
              </a:rPr>
              <a:t>(x12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</a:t>
            </a:r>
            <a:r>
              <a:rPr lang="en-US" sz="1600" dirty="0" smtClean="0">
                <a:solidFill>
                  <a:srgbClr val="FFFFFF"/>
                </a:solidFill>
              </a:rPr>
              <a:t>x11</a:t>
            </a:r>
            <a:r>
              <a:rPr lang="en-US" sz="1600" dirty="0">
                <a:solidFill>
                  <a:srgbClr val="FFFFFF"/>
                </a:solidFill>
              </a:rPr>
              <a:t>, 0</a:t>
            </a:r>
            <a:r>
              <a:rPr lang="en-US" sz="1600" dirty="0" smtClean="0">
                <a:solidFill>
                  <a:srgbClr val="FFFFFF"/>
                </a:solidFill>
              </a:rPr>
              <a:t>(x12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</a:t>
            </a:r>
            <a:r>
              <a:rPr lang="en-US" sz="1600" dirty="0" smtClean="0">
                <a:solidFill>
                  <a:srgbClr val="FFFFFF"/>
                </a:solidFill>
              </a:rPr>
              <a:t>x10</a:t>
            </a:r>
            <a:r>
              <a:rPr lang="en-US" sz="1600" dirty="0">
                <a:solidFill>
                  <a:srgbClr val="FFFFFF"/>
                </a:solidFill>
              </a:rPr>
              <a:t>, 4</a:t>
            </a:r>
            <a:r>
              <a:rPr lang="en-US" sz="1600" dirty="0" smtClean="0">
                <a:solidFill>
                  <a:srgbClr val="FFFFFF"/>
                </a:solidFill>
              </a:rPr>
              <a:t>(x12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076468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High-Level 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1786081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RISC-V)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247188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</a:t>
            </a:r>
            <a:r>
              <a:rPr lang="en-US" sz="1800" b="1" dirty="0" smtClean="0"/>
              <a:t>(RISC-V)</a:t>
            </a:r>
            <a:endParaRPr lang="en-US" sz="1800" b="1" dirty="0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3500580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581150"/>
            <a:ext cx="0" cy="2049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155748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24328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2862405"/>
            <a:ext cx="0" cy="638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3043380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00275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3224355"/>
            <a:ext cx="29845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6" y="2344087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38200" y="2952750"/>
            <a:ext cx="2730500" cy="104775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1" y="2266949"/>
            <a:ext cx="0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4019550"/>
            <a:ext cx="0" cy="537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4026837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3133508"/>
            <a:ext cx="1638300" cy="10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3968748"/>
            <a:ext cx="304800" cy="252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51607" y="1638329"/>
            <a:ext cx="259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4162785"/>
          <a:ext cx="182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4162785"/>
                        <a:ext cx="1828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4553093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229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Which statement is FALSE?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 smtClean="0">
                <a:cs typeface="Courier"/>
              </a:rPr>
              <a:t>:  </a:t>
            </a:r>
            <a:r>
              <a:rPr lang="en-US" dirty="0">
                <a:cs typeface="Courier"/>
              </a:rPr>
              <a:t>RISC-V uses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>
                <a:cs typeface="Courier"/>
              </a:rPr>
              <a:t> to invoke a function and</a:t>
            </a:r>
            <a:br>
              <a:rPr lang="en-US" dirty="0">
                <a:cs typeface="Courier"/>
              </a:rPr>
            </a:br>
            <a:r>
              <a:rPr lang="en-US" b="1" dirty="0" err="1">
                <a:latin typeface="Courier New"/>
                <a:cs typeface="Courier New"/>
              </a:rPr>
              <a:t>jr</a:t>
            </a:r>
            <a:r>
              <a:rPr lang="en-US" dirty="0">
                <a:cs typeface="Courier"/>
              </a:rPr>
              <a:t> to return from a function </a:t>
            </a:r>
          </a:p>
          <a:p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jal</a:t>
            </a:r>
            <a:r>
              <a:rPr lang="en-US" dirty="0">
                <a:cs typeface="Courier"/>
              </a:rPr>
              <a:t> saves PC+1 in </a:t>
            </a:r>
            <a:r>
              <a:rPr lang="en-US" b="1" dirty="0" err="1">
                <a:latin typeface="Courier"/>
                <a:cs typeface="Courier"/>
              </a:rPr>
              <a:t>ra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dirty="0">
                <a:solidFill>
                  <a:schemeClr val="accent2"/>
                </a:solidFill>
              </a:rPr>
              <a:t>ORANGE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The </a:t>
            </a:r>
            <a:r>
              <a:rPr lang="en-US" dirty="0" err="1">
                <a:cs typeface="Courier"/>
              </a:rPr>
              <a:t>callee</a:t>
            </a:r>
            <a:r>
              <a:rPr lang="en-US" dirty="0">
                <a:cs typeface="Courier"/>
              </a:rPr>
              <a:t> can use temporary registers (</a:t>
            </a:r>
            <a:r>
              <a:rPr lang="en-US" b="1" dirty="0" err="1">
                <a:latin typeface="Courier New"/>
                <a:cs typeface="Courier New"/>
              </a:rPr>
              <a:t>t</a:t>
            </a:r>
            <a:r>
              <a:rPr lang="en-US" i="1" dirty="0" err="1">
                <a:latin typeface="Courier New"/>
                <a:cs typeface="Courier New"/>
              </a:rPr>
              <a:t>i</a:t>
            </a:r>
            <a:r>
              <a:rPr lang="en-US" dirty="0">
                <a:cs typeface="Courier"/>
              </a:rPr>
              <a:t>) without saving and restoring </a:t>
            </a:r>
            <a:r>
              <a:rPr lang="en-US" dirty="0" smtClean="0">
                <a:cs typeface="Courier"/>
              </a:rPr>
              <a:t>them</a:t>
            </a: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The caller can rely on save registers (</a:t>
            </a:r>
            <a:r>
              <a:rPr lang="en-US" b="1" dirty="0" err="1">
                <a:latin typeface="Courier"/>
                <a:cs typeface="Courier"/>
              </a:rPr>
              <a:t>s</a:t>
            </a:r>
            <a:r>
              <a:rPr lang="en-US" i="1" dirty="0" err="1">
                <a:latin typeface="Courier"/>
                <a:cs typeface="Courier"/>
              </a:rPr>
              <a:t>i</a:t>
            </a:r>
            <a:r>
              <a:rPr lang="en-US" dirty="0">
                <a:cs typeface="Courier"/>
              </a:rPr>
              <a:t>) without fear of </a:t>
            </a:r>
            <a:r>
              <a:rPr lang="en-US" dirty="0" err="1">
                <a:cs typeface="Courier"/>
              </a:rPr>
              <a:t>callee</a:t>
            </a:r>
            <a:r>
              <a:rPr lang="en-US" dirty="0">
                <a:cs typeface="Courier"/>
              </a:rPr>
              <a:t> changing them</a:t>
            </a:r>
          </a:p>
          <a:p>
            <a:endParaRPr lang="en-US" dirty="0">
              <a:cs typeface="Courier"/>
            </a:endParaRPr>
          </a:p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229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Which statement is FALSE?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 smtClean="0">
                <a:cs typeface="Courier"/>
              </a:rPr>
              <a:t>:  </a:t>
            </a:r>
            <a:r>
              <a:rPr lang="en-US" dirty="0">
                <a:cs typeface="Courier"/>
              </a:rPr>
              <a:t>RISC-V uses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>
                <a:cs typeface="Courier"/>
              </a:rPr>
              <a:t> to invoke a function and</a:t>
            </a:r>
            <a:br>
              <a:rPr lang="en-US" dirty="0">
                <a:cs typeface="Courier"/>
              </a:rPr>
            </a:br>
            <a:r>
              <a:rPr lang="en-US" b="1" dirty="0" err="1">
                <a:latin typeface="Courier New"/>
                <a:cs typeface="Courier New"/>
              </a:rPr>
              <a:t>jr</a:t>
            </a:r>
            <a:r>
              <a:rPr lang="en-US" dirty="0">
                <a:cs typeface="Courier"/>
              </a:rPr>
              <a:t> to return from a function </a:t>
            </a:r>
          </a:p>
          <a:p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jal</a:t>
            </a:r>
            <a:r>
              <a:rPr lang="en-US" dirty="0">
                <a:cs typeface="Courier"/>
              </a:rPr>
              <a:t> saves PC+1 in </a:t>
            </a:r>
            <a:r>
              <a:rPr lang="en-US" b="1" dirty="0" err="1">
                <a:latin typeface="Courier"/>
                <a:cs typeface="Courier"/>
              </a:rPr>
              <a:t>ra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dirty="0">
                <a:solidFill>
                  <a:schemeClr val="accent2"/>
                </a:solidFill>
              </a:rPr>
              <a:t>ORANGE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The </a:t>
            </a:r>
            <a:r>
              <a:rPr lang="en-US" dirty="0" err="1">
                <a:cs typeface="Courier"/>
              </a:rPr>
              <a:t>callee</a:t>
            </a:r>
            <a:r>
              <a:rPr lang="en-US" dirty="0">
                <a:cs typeface="Courier"/>
              </a:rPr>
              <a:t> can use temporary registers (</a:t>
            </a:r>
            <a:r>
              <a:rPr lang="en-US" b="1" dirty="0" err="1">
                <a:latin typeface="Courier New"/>
                <a:cs typeface="Courier New"/>
              </a:rPr>
              <a:t>t</a:t>
            </a:r>
            <a:r>
              <a:rPr lang="en-US" i="1" dirty="0" err="1">
                <a:latin typeface="Courier New"/>
                <a:cs typeface="Courier New"/>
              </a:rPr>
              <a:t>i</a:t>
            </a:r>
            <a:r>
              <a:rPr lang="en-US" dirty="0">
                <a:cs typeface="Courier"/>
              </a:rPr>
              <a:t>) without saving and restoring </a:t>
            </a:r>
            <a:r>
              <a:rPr lang="en-US" dirty="0" smtClean="0">
                <a:cs typeface="Courier"/>
              </a:rPr>
              <a:t>them</a:t>
            </a: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dirty="0" smtClean="0">
                <a:cs typeface="Courier"/>
              </a:rPr>
              <a:t>: </a:t>
            </a:r>
            <a:r>
              <a:rPr lang="en-US" dirty="0">
                <a:cs typeface="Courier"/>
              </a:rPr>
              <a:t>	The caller can rely on save registers (</a:t>
            </a:r>
            <a:r>
              <a:rPr lang="en-US" b="1" dirty="0" err="1">
                <a:latin typeface="Courier"/>
                <a:cs typeface="Courier"/>
              </a:rPr>
              <a:t>s</a:t>
            </a:r>
            <a:r>
              <a:rPr lang="en-US" i="1" dirty="0" err="1">
                <a:latin typeface="Courier"/>
                <a:cs typeface="Courier"/>
              </a:rPr>
              <a:t>i</a:t>
            </a:r>
            <a:r>
              <a:rPr lang="en-US" dirty="0">
                <a:cs typeface="Courier"/>
              </a:rPr>
              <a:t>) without fear of </a:t>
            </a:r>
            <a:r>
              <a:rPr lang="en-US" dirty="0" err="1">
                <a:cs typeface="Courier"/>
              </a:rPr>
              <a:t>callee</a:t>
            </a:r>
            <a:r>
              <a:rPr lang="en-US" dirty="0">
                <a:cs typeface="Courier"/>
              </a:rPr>
              <a:t> changing them</a:t>
            </a:r>
          </a:p>
          <a:p>
            <a:endParaRPr lang="en-US" dirty="0">
              <a:cs typeface="Courier"/>
            </a:endParaRPr>
          </a:p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266950"/>
            <a:ext cx="6934200" cy="3810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Space on Stack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 has two storage classes: automatic and static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Automatic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variables are local to function and discarded when function exits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Static </a:t>
            </a:r>
            <a:r>
              <a:rPr lang="en-US" dirty="0" smtClean="0"/>
              <a:t>variables exist across exits from and entries to procedures</a:t>
            </a:r>
          </a:p>
          <a:p>
            <a:r>
              <a:rPr lang="en-US" dirty="0" smtClean="0"/>
              <a:t>Use stack for automatic (local) variables that don’t fit in registers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Procedure frame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activation record</a:t>
            </a:r>
            <a:r>
              <a:rPr lang="en-US" b="1" dirty="0" smtClean="0"/>
              <a:t>: </a:t>
            </a:r>
            <a:r>
              <a:rPr lang="en-US" dirty="0" smtClean="0"/>
              <a:t>segment of stack with saved registers and local variables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2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Before, During, After Function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1657350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1657350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000" y="226695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2038350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sp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809750"/>
            <a:ext cx="1676400" cy="457200"/>
          </a:xfrm>
          <a:prstGeom prst="rect">
            <a:avLst/>
          </a:prstGeom>
          <a:solidFill>
            <a:srgbClr val="4BACC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4248150"/>
            <a:ext cx="117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call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886200" y="1657350"/>
            <a:ext cx="0" cy="25908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62600" y="1657350"/>
            <a:ext cx="0" cy="26670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505200" y="409575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48000" y="3867150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sp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86200" y="1809750"/>
            <a:ext cx="1676400" cy="457200"/>
          </a:xfrm>
          <a:prstGeom prst="rect">
            <a:avLst/>
          </a:prstGeom>
          <a:solidFill>
            <a:srgbClr val="4BACC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4248150"/>
            <a:ext cx="117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call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86200" y="2724150"/>
            <a:ext cx="1676400" cy="457200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Saved argument registers (if any)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86200" y="2266950"/>
            <a:ext cx="1676400" cy="457200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Saved return address (if needed)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6200" y="3181350"/>
            <a:ext cx="1676400" cy="457200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Saved saved registers (if any)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86200" y="3638550"/>
            <a:ext cx="1676400" cy="457200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Local variables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 (if any)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781800" y="1657350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58200" y="1657350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400800" y="226695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43600" y="2038350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sp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81800" y="1809750"/>
            <a:ext cx="1676400" cy="457200"/>
          </a:xfrm>
          <a:prstGeom prst="rect">
            <a:avLst/>
          </a:prstGeom>
          <a:solidFill>
            <a:srgbClr val="4BACC6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6600" y="4248150"/>
            <a:ext cx="10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3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2653"/>
            <a:ext cx="5105400" cy="355997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Stack (1/2)</a:t>
            </a: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7848600" cy="337780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So we have a register </a:t>
            </a:r>
            <a:r>
              <a:rPr lang="en-US" b="1" dirty="0" err="1" smtClean="0">
                <a:solidFill>
                  <a:schemeClr val="accent2"/>
                </a:solidFill>
                <a:latin typeface="Courier"/>
                <a:cs typeface="Courier"/>
              </a:rPr>
              <a:t>sp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which always points to the last used space in the </a:t>
            </a:r>
            <a:r>
              <a:rPr lang="en-US" dirty="0" smtClean="0">
                <a:latin typeface="+mj-lt"/>
              </a:rPr>
              <a:t>stack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To use stack, we decrement this pointer by the amount of space we need and then fill it with </a:t>
            </a:r>
            <a:r>
              <a:rPr lang="en-US" dirty="0" smtClean="0">
                <a:latin typeface="+mj-lt"/>
              </a:rPr>
              <a:t>info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So, how do we compile this?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sumSquare(int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x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y</a:t>
            </a:r>
            <a:r>
              <a:rPr lang="en-US" b="1" dirty="0">
                <a:latin typeface="Courier"/>
                <a:cs typeface="Courier"/>
              </a:rPr>
              <a:t>) {</a:t>
            </a:r>
            <a:br>
              <a:rPr lang="en-US" b="1" dirty="0">
                <a:latin typeface="Courier"/>
                <a:cs typeface="Courier"/>
              </a:rPr>
            </a:br>
            <a:r>
              <a:rPr lang="en-US" b="1" dirty="0">
                <a:latin typeface="Courier"/>
                <a:cs typeface="Courier"/>
              </a:rPr>
              <a:t>	  return </a:t>
            </a:r>
            <a:r>
              <a:rPr lang="en-US" sz="2400" b="1" dirty="0" err="1">
                <a:latin typeface="Courier"/>
                <a:cs typeface="Courier"/>
              </a:rPr>
              <a:t>mult</a:t>
            </a:r>
            <a:r>
              <a:rPr lang="en-US" b="1" dirty="0" err="1">
                <a:latin typeface="Courier"/>
                <a:cs typeface="Courier"/>
              </a:rPr>
              <a:t>(x,x</a:t>
            </a:r>
            <a:r>
              <a:rPr lang="en-US" b="1" dirty="0">
                <a:latin typeface="Courier"/>
                <a:cs typeface="Courier"/>
              </a:rPr>
              <a:t>)+ </a:t>
            </a:r>
            <a:r>
              <a:rPr lang="en-US" b="1" dirty="0" err="1">
                <a:latin typeface="Courier"/>
                <a:cs typeface="Courier"/>
              </a:rPr>
              <a:t>y</a:t>
            </a:r>
            <a:r>
              <a:rPr lang="en-US" b="1" dirty="0">
                <a:latin typeface="Courier"/>
                <a:cs typeface="Courier"/>
              </a:rPr>
              <a:t>;</a:t>
            </a:r>
            <a:br>
              <a:rPr lang="en-US" b="1" dirty="0">
                <a:latin typeface="Courier"/>
                <a:cs typeface="Courier"/>
              </a:rPr>
            </a:br>
            <a:r>
              <a:rPr lang="en-US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05400" y="2914650"/>
            <a:ext cx="3657600" cy="1714500"/>
          </a:xfrm>
          <a:prstGeom prst="roundRect">
            <a:avLst>
              <a:gd name="adj" fmla="val 222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Using the Stack (2/2)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19150"/>
            <a:ext cx="8686800" cy="40005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18 VAG Rounded Light   02390"/>
              </a:rPr>
              <a:t/>
            </a:r>
            <a:br>
              <a:rPr lang="en-US" sz="2400" dirty="0">
                <a:latin typeface="18 VAG Rounded Light   02390"/>
              </a:rPr>
            </a:br>
            <a:r>
              <a:rPr lang="en-US" sz="2000" b="1" dirty="0" err="1">
                <a:solidFill>
                  <a:srgbClr val="0926B7"/>
                </a:solidFill>
                <a:latin typeface="Courier"/>
                <a:cs typeface="Courier"/>
              </a:rPr>
              <a:t>sumSquare</a:t>
            </a:r>
            <a:r>
              <a:rPr lang="en-US" sz="2000" b="1" dirty="0">
                <a:solidFill>
                  <a:srgbClr val="0926B7"/>
                </a:solidFill>
                <a:latin typeface="Courier"/>
                <a:cs typeface="Courier"/>
              </a:rPr>
              <a:t>: </a:t>
            </a:r>
            <a:br>
              <a:rPr lang="en-US" sz="2000" b="1" dirty="0">
                <a:solidFill>
                  <a:srgbClr val="0926B7"/>
                </a:solidFill>
                <a:latin typeface="Courier"/>
                <a:cs typeface="Courier"/>
              </a:rPr>
            </a:br>
            <a:r>
              <a:rPr lang="en-US" sz="2000" b="1" dirty="0">
                <a:solidFill>
                  <a:srgbClr val="FFFF00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00B050"/>
                </a:solidFill>
                <a:latin typeface="Courier"/>
                <a:cs typeface="Courier"/>
              </a:rPr>
              <a:t>addi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urier"/>
                <a:cs typeface="Courier"/>
              </a:rPr>
              <a:t>sp,sp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,-8 </a:t>
            </a:r>
            <a: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  <a:t># space on stack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</a:b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00B050"/>
                </a:solidFill>
                <a:latin typeface="Courier"/>
                <a:cs typeface="Courier"/>
              </a:rPr>
              <a:t>sw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Courier"/>
                <a:cs typeface="Courier"/>
              </a:rPr>
              <a:t>ra</a:t>
            </a:r>
            <a:r>
              <a:rPr lang="en-US" sz="2000" b="1">
                <a:solidFill>
                  <a:srgbClr val="00B050"/>
                </a:solidFill>
                <a:latin typeface="Courier"/>
                <a:cs typeface="Courier"/>
              </a:rPr>
              <a:t>, 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4</a:t>
            </a:r>
            <a:r>
              <a:rPr lang="en-US" sz="2000" b="1" smtClean="0">
                <a:solidFill>
                  <a:srgbClr val="00B050"/>
                </a:solidFill>
                <a:latin typeface="Courier"/>
                <a:cs typeface="Courier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Courier"/>
                <a:cs typeface="Courier"/>
              </a:rPr>
              <a:t>sp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)	 </a:t>
            </a:r>
            <a: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  <a:t># save ret </a:t>
            </a:r>
            <a:r>
              <a:rPr lang="en-US" sz="2000" b="1" i="1" dirty="0" err="1">
                <a:solidFill>
                  <a:srgbClr val="00B050"/>
                </a:solidFill>
                <a:latin typeface="Courier"/>
                <a:cs typeface="Courier"/>
              </a:rPr>
              <a:t>addr</a:t>
            </a:r>
            <a: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  <a:t/>
            </a:r>
            <a:b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</a:b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00B050"/>
                </a:solidFill>
                <a:latin typeface="Courier"/>
                <a:cs typeface="Courier"/>
              </a:rPr>
              <a:t>sw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urier"/>
                <a:cs typeface="Courier"/>
              </a:rPr>
              <a:t>a1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, 0</a:t>
            </a:r>
            <a:r>
              <a:rPr lang="en-US" sz="2000" b="1" dirty="0" smtClean="0">
                <a:solidFill>
                  <a:srgbClr val="00B050"/>
                </a:solidFill>
                <a:latin typeface="Courier"/>
                <a:cs typeface="Courier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Courier"/>
                <a:cs typeface="Courier"/>
              </a:rPr>
              <a:t>sp</a:t>
            </a:r>
            <a:r>
              <a:rPr lang="en-US" sz="2000" b="1" dirty="0">
                <a:solidFill>
                  <a:srgbClr val="00B050"/>
                </a:solidFill>
                <a:latin typeface="Courier"/>
                <a:cs typeface="Courier"/>
              </a:rPr>
              <a:t>)	 </a:t>
            </a:r>
            <a: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  <a:t># save y</a:t>
            </a:r>
            <a:br>
              <a:rPr lang="en-US" sz="2000" b="1" i="1" dirty="0">
                <a:solidFill>
                  <a:srgbClr val="00B050"/>
                </a:solidFill>
                <a:latin typeface="Courier"/>
                <a:cs typeface="Courier"/>
              </a:rPr>
            </a:br>
            <a:r>
              <a:rPr lang="en-US" sz="2000" b="1" i="1" dirty="0">
                <a:solidFill>
                  <a:schemeClr val="bg2"/>
                </a:solidFill>
                <a:latin typeface="Courier"/>
                <a:cs typeface="Courier"/>
              </a:rPr>
              <a:t>      </a:t>
            </a:r>
            <a:r>
              <a:rPr lang="en-US" sz="2000" b="1" dirty="0" smtClean="0">
                <a:latin typeface="Courier"/>
                <a:cs typeface="Courier"/>
              </a:rPr>
              <a:t>mv a1,a0	 	   </a:t>
            </a:r>
            <a:r>
              <a:rPr lang="en-US" sz="2000" b="1" i="1" dirty="0" smtClean="0">
                <a:latin typeface="Courier"/>
                <a:cs typeface="Courier"/>
              </a:rPr>
              <a:t>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mult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(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x,x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)</a:t>
            </a:r>
            <a:r>
              <a:rPr lang="en-US" sz="2000" b="1" dirty="0">
                <a:latin typeface="Courier"/>
                <a:cs typeface="Courier"/>
              </a:rPr>
              <a:t/>
            </a:r>
            <a:br>
              <a:rPr lang="en-US" sz="2000" b="1" dirty="0">
                <a:latin typeface="Courier"/>
                <a:cs typeface="Courier"/>
              </a:rPr>
            </a:br>
            <a:r>
              <a:rPr lang="en-US" sz="2000" b="1" dirty="0">
                <a:latin typeface="Courier"/>
                <a:cs typeface="Courier"/>
              </a:rPr>
              <a:t>      </a:t>
            </a:r>
            <a:r>
              <a:rPr lang="en-US" sz="2000" b="1" dirty="0" err="1">
                <a:latin typeface="Courier"/>
                <a:cs typeface="Courier"/>
              </a:rPr>
              <a:t>jal</a:t>
            </a: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mult</a:t>
            </a:r>
            <a:r>
              <a:rPr lang="en-US" sz="2000" b="1" dirty="0" smtClean="0">
                <a:latin typeface="Courier"/>
                <a:cs typeface="Courier"/>
              </a:rPr>
              <a:t>			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call 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mult</a:t>
            </a:r>
            <a:r>
              <a:rPr lang="en-US" sz="2000" b="1" i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000" b="1" i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000" b="1" i="1" dirty="0">
                <a:solidFill>
                  <a:schemeClr val="bg2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lw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a1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, 0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sp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)	 </a:t>
            </a:r>
            <a:r>
              <a:rPr lang="en-US" sz="2000" b="1" i="1" dirty="0">
                <a:solidFill>
                  <a:srgbClr val="FF0000"/>
                </a:solidFill>
                <a:latin typeface="Courier"/>
                <a:cs typeface="Courier"/>
              </a:rPr>
              <a:t># restore </a:t>
            </a:r>
            <a:r>
              <a:rPr lang="en-US" sz="2000" b="1" i="1" dirty="0" smtClean="0">
                <a:solidFill>
                  <a:srgbClr val="FF0000"/>
                </a:solidFill>
                <a:latin typeface="Courier"/>
                <a:cs typeface="Courier"/>
              </a:rPr>
              <a:t>y</a:t>
            </a:r>
            <a:r>
              <a:rPr lang="en-US" sz="2000" b="1" i="1" dirty="0" smtClean="0">
                <a:latin typeface="Courier"/>
                <a:cs typeface="Courier"/>
              </a:rPr>
              <a:t/>
            </a:r>
            <a:br>
              <a:rPr lang="en-US" sz="2000" b="1" i="1" dirty="0" smtClean="0">
                <a:latin typeface="Courier"/>
                <a:cs typeface="Courier"/>
              </a:rPr>
            </a:br>
            <a:r>
              <a:rPr lang="en-US" sz="2000" b="1" i="1" dirty="0" smtClean="0">
                <a:latin typeface="Courier"/>
                <a:cs typeface="Courier"/>
              </a:rPr>
              <a:t>      </a:t>
            </a:r>
            <a:r>
              <a:rPr lang="en-US" sz="2000" b="1" dirty="0" smtClean="0">
                <a:latin typeface="Courier"/>
                <a:cs typeface="Courier"/>
              </a:rPr>
              <a:t>add </a:t>
            </a:r>
            <a:r>
              <a:rPr lang="en-US" sz="2000" b="1" dirty="0">
                <a:latin typeface="Courier"/>
                <a:cs typeface="Courier"/>
              </a:rPr>
              <a:t>a</a:t>
            </a:r>
            <a:r>
              <a:rPr lang="en-US" sz="2000" b="1" dirty="0" smtClean="0">
                <a:latin typeface="Courier"/>
                <a:cs typeface="Courier"/>
              </a:rPr>
              <a:t>0,a0,a1</a:t>
            </a:r>
            <a:r>
              <a:rPr lang="en-US" sz="2000" b="1" i="1" dirty="0" smtClean="0">
                <a:latin typeface="Courier"/>
                <a:cs typeface="Courier"/>
              </a:rPr>
              <a:t>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mult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()+y</a:t>
            </a:r>
            <a:r>
              <a:rPr lang="en-US" sz="2000" b="1" i="1" dirty="0">
                <a:latin typeface="Courier"/>
                <a:cs typeface="Courier"/>
              </a:rPr>
              <a:t/>
            </a:r>
            <a:br>
              <a:rPr lang="en-US" sz="2000" b="1" i="1" dirty="0">
                <a:latin typeface="Courier"/>
                <a:cs typeface="Courier"/>
              </a:rPr>
            </a:br>
            <a:r>
              <a:rPr lang="en-US" sz="2000" b="1" i="1" dirty="0"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lw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, 4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sp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)	 </a:t>
            </a:r>
            <a:r>
              <a:rPr lang="en-US" sz="2000" b="1" i="1" dirty="0">
                <a:solidFill>
                  <a:srgbClr val="FF0000"/>
                </a:solidFill>
                <a:latin typeface="Courier"/>
                <a:cs typeface="Courier"/>
              </a:rPr>
              <a:t># get ret </a:t>
            </a:r>
            <a:r>
              <a:rPr lang="en-US" sz="2000" b="1" i="1" dirty="0" err="1">
                <a:solidFill>
                  <a:srgbClr val="FF0000"/>
                </a:solidFill>
                <a:latin typeface="Courier"/>
                <a:cs typeface="Courier"/>
              </a:rPr>
              <a:t>addr</a:t>
            </a:r>
            <a:r>
              <a:rPr lang="en-US" sz="2000" b="1" i="1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2000" b="1" i="1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addi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sp,sp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8	 </a:t>
            </a:r>
            <a:r>
              <a:rPr lang="en-US" sz="2000" b="1" i="1" dirty="0" smtClean="0">
                <a:solidFill>
                  <a:srgbClr val="FF0000"/>
                </a:solidFill>
                <a:latin typeface="Courier"/>
                <a:cs typeface="Courier"/>
              </a:rPr>
              <a:t># restore stack</a:t>
            </a:r>
            <a:br>
              <a:rPr lang="en-US" sz="2000" b="1" i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Courier"/>
                <a:cs typeface="Courier"/>
              </a:rPr>
              <a:t>      </a:t>
            </a:r>
            <a:r>
              <a:rPr lang="en-US" sz="2000" b="1" dirty="0" err="1" smtClean="0">
                <a:latin typeface="Courier"/>
                <a:cs typeface="Courier"/>
              </a:rPr>
              <a:t>jr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rgbClr val="0926B7"/>
                </a:solidFill>
                <a:latin typeface="Courier"/>
                <a:cs typeface="Courier"/>
              </a:rPr>
              <a:t>mult</a:t>
            </a:r>
            <a:r>
              <a:rPr lang="en-US" sz="2000" b="1" dirty="0">
                <a:solidFill>
                  <a:srgbClr val="0926B7"/>
                </a:solidFill>
                <a:latin typeface="Courier"/>
                <a:cs typeface="Courier"/>
              </a:rPr>
              <a:t>: </a:t>
            </a:r>
            <a:r>
              <a:rPr lang="en-US" sz="2000" b="1" dirty="0">
                <a:latin typeface="Courier"/>
                <a:cs typeface="Courier"/>
              </a:rPr>
              <a:t>...</a:t>
            </a:r>
            <a:br>
              <a:rPr lang="en-US" sz="2000" b="1" dirty="0">
                <a:latin typeface="Courier"/>
                <a:cs typeface="Courier"/>
              </a:rPr>
            </a:b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1984518" name="Rectangle 6"/>
          <p:cNvSpPr>
            <a:spLocks noChangeArrowheads="1"/>
          </p:cNvSpPr>
          <p:nvPr/>
        </p:nvSpPr>
        <p:spPr bwMode="auto">
          <a:xfrm>
            <a:off x="3048000" y="819150"/>
            <a:ext cx="554085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sumSquare(int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) {</a:t>
            </a:r>
            <a:b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	return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mult(x,x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)+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; }</a:t>
            </a:r>
            <a:endParaRPr lang="en-US" sz="2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984519" name="Text Box 7"/>
          <p:cNvSpPr txBox="1">
            <a:spLocks noChangeArrowheads="1"/>
          </p:cNvSpPr>
          <p:nvPr/>
        </p:nvSpPr>
        <p:spPr bwMode="auto">
          <a:xfrm>
            <a:off x="76200" y="1733550"/>
            <a:ext cx="1401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18 VAG Rounded Bold   07390"/>
                <a:cs typeface="Corbel"/>
              </a:rPr>
              <a:t>“push”</a:t>
            </a:r>
          </a:p>
        </p:txBody>
      </p:sp>
      <p:sp>
        <p:nvSpPr>
          <p:cNvPr id="1984520" name="Text Box 8"/>
          <p:cNvSpPr txBox="1">
            <a:spLocks noChangeArrowheads="1"/>
          </p:cNvSpPr>
          <p:nvPr/>
        </p:nvSpPr>
        <p:spPr bwMode="auto">
          <a:xfrm>
            <a:off x="152400" y="3867150"/>
            <a:ext cx="1201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18 VAG Rounded Bold   07390"/>
                <a:cs typeface="Corbel"/>
              </a:rPr>
              <a:t>“pop”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0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Stack in Memory?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RV32 convention (RV64 and RV128 have different memory layouts)</a:t>
            </a:r>
          </a:p>
          <a:p>
            <a:r>
              <a:rPr lang="en-US" dirty="0" smtClean="0"/>
              <a:t>Stack starts in high memory and grows down</a:t>
            </a:r>
          </a:p>
          <a:p>
            <a:pPr lvl="1"/>
            <a:r>
              <a:rPr lang="en-US" dirty="0" smtClean="0"/>
              <a:t>Hexadecimal (base 16) : </a:t>
            </a:r>
            <a:r>
              <a:rPr lang="en-US" b="1" dirty="0" smtClean="0">
                <a:latin typeface="Courier New"/>
                <a:cs typeface="Courier New"/>
              </a:rPr>
              <a:t>bfff_fff0</a:t>
            </a:r>
            <a:r>
              <a:rPr lang="en-US" baseline="-25000" dirty="0" smtClean="0"/>
              <a:t>hex</a:t>
            </a:r>
          </a:p>
          <a:p>
            <a:pPr lvl="1"/>
            <a:r>
              <a:rPr lang="en-US" dirty="0" smtClean="0"/>
              <a:t>Stack must be aligned on 16-byte boundary (not true in examples above)</a:t>
            </a:r>
          </a:p>
          <a:p>
            <a:r>
              <a:rPr lang="en-US" dirty="0" smtClean="0"/>
              <a:t>RV32 programs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text segment</a:t>
            </a:r>
            <a:r>
              <a:rPr lang="en-US" dirty="0" smtClean="0"/>
              <a:t>) in low end</a:t>
            </a:r>
          </a:p>
          <a:p>
            <a:pPr lvl="1"/>
            <a:r>
              <a:rPr lang="en-US" sz="2900" b="1" dirty="0" smtClean="0">
                <a:latin typeface="Courier New"/>
                <a:cs typeface="Courier New"/>
              </a:rPr>
              <a:t>0001_0000</a:t>
            </a:r>
            <a:r>
              <a:rPr lang="en-US" baseline="-25000" dirty="0" smtClean="0"/>
              <a:t>hex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static data segment </a:t>
            </a:r>
            <a:r>
              <a:rPr lang="en-US" i="1" dirty="0" smtClean="0"/>
              <a:t>(</a:t>
            </a:r>
            <a:r>
              <a:rPr lang="en-US" dirty="0" smtClean="0"/>
              <a:t>constants and other static variables) above text for static variables</a:t>
            </a:r>
          </a:p>
          <a:p>
            <a:pPr lvl="1"/>
            <a:r>
              <a:rPr lang="en-US" dirty="0" smtClean="0"/>
              <a:t>RISC-V convention </a:t>
            </a:r>
            <a:r>
              <a:rPr lang="en-US" i="1" dirty="0" smtClean="0">
                <a:solidFill>
                  <a:srgbClr val="0000FF"/>
                </a:solidFill>
              </a:rPr>
              <a:t>global pointer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gp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points to static</a:t>
            </a:r>
          </a:p>
          <a:p>
            <a:pPr lvl="1"/>
            <a:r>
              <a:rPr lang="en-US" dirty="0" smtClean="0"/>
              <a:t>RV32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gp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en-US" b="1" dirty="0" smtClean="0">
                <a:latin typeface="Courier New"/>
                <a:cs typeface="Courier New"/>
              </a:rPr>
              <a:t>1000_0000</a:t>
            </a:r>
            <a:r>
              <a:rPr lang="en-US" baseline="-25000" dirty="0" smtClean="0"/>
              <a:t>hex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Heap </a:t>
            </a:r>
            <a:r>
              <a:rPr lang="en-US" dirty="0" smtClean="0"/>
              <a:t>above static for data structures that grow and shrink ; grows up to high addresses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80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134" y="0"/>
            <a:ext cx="8229600" cy="857250"/>
          </a:xfrm>
        </p:spPr>
        <p:txBody>
          <a:bodyPr/>
          <a:lstStyle/>
          <a:p>
            <a:r>
              <a:rPr lang="en-US" dirty="0" smtClean="0"/>
              <a:t>RV32 Memory Allocation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4826000" cy="42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RISC-V ISA and C-to-RISC-V Review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Program Execution Overview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Function Call Example</a:t>
            </a: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</a:t>
            </a:r>
            <a:r>
              <a:rPr lang="en-US" dirty="0"/>
              <a:t>in </a:t>
            </a:r>
            <a:r>
              <a:rPr lang="en-US" dirty="0" smtClean="0"/>
              <a:t>Conclusion …</a:t>
            </a:r>
            <a:endParaRPr lang="en-US" dirty="0"/>
          </a:p>
        </p:txBody>
      </p:sp>
      <p:sp>
        <p:nvSpPr>
          <p:cNvPr id="199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latin typeface="+mj-lt"/>
              </a:rPr>
              <a:t>Functions called with </a:t>
            </a:r>
            <a:r>
              <a:rPr lang="en-US" sz="2800" b="1" dirty="0" err="1">
                <a:solidFill>
                  <a:schemeClr val="accent2"/>
                </a:solidFill>
                <a:latin typeface="Courier"/>
                <a:cs typeface="Courier"/>
              </a:rPr>
              <a:t>jal</a:t>
            </a:r>
            <a:r>
              <a:rPr lang="en-US" sz="2800" dirty="0">
                <a:latin typeface="+mj-lt"/>
              </a:rPr>
              <a:t>, return with </a:t>
            </a:r>
            <a:r>
              <a:rPr lang="en-US" sz="2800" b="1" dirty="0" err="1">
                <a:solidFill>
                  <a:schemeClr val="accent2"/>
                </a:solidFill>
                <a:latin typeface="Courier"/>
                <a:cs typeface="Courier"/>
              </a:rPr>
              <a:t>jr</a:t>
            </a:r>
            <a:r>
              <a:rPr lang="en-US" sz="28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ra</a:t>
            </a:r>
            <a:r>
              <a:rPr lang="en-US" sz="2800" dirty="0" err="1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stack is your friend: Use it to save anything you need.  Just</a:t>
            </a:r>
            <a:r>
              <a:rPr lang="en-US" sz="2800" dirty="0" smtClean="0">
                <a:latin typeface="+mj-lt"/>
              </a:rPr>
              <a:t> leave </a:t>
            </a:r>
            <a:r>
              <a:rPr lang="en-US" sz="2800" dirty="0">
                <a:latin typeface="+mj-lt"/>
              </a:rPr>
              <a:t>it the way you found </a:t>
            </a:r>
            <a:r>
              <a:rPr lang="en-US" sz="2800" dirty="0" smtClean="0">
                <a:latin typeface="+mj-lt"/>
              </a:rPr>
              <a:t>it!</a:t>
            </a:r>
          </a:p>
          <a:p>
            <a:r>
              <a:rPr lang="en-US" sz="2800" dirty="0">
                <a:latin typeface="+mj-lt"/>
              </a:rPr>
              <a:t>Instructions we know so </a:t>
            </a:r>
            <a:r>
              <a:rPr lang="en-US" sz="2800" dirty="0" smtClean="0">
                <a:latin typeface="+mj-lt"/>
              </a:rPr>
              <a:t>far…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Arithmetic: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add,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addi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, sub</a:t>
            </a:r>
          </a:p>
          <a:p>
            <a:pPr lvl="1">
              <a:buFontTx/>
              <a:buNone/>
            </a:pPr>
            <a:r>
              <a:rPr lang="en-US" sz="2400" dirty="0" smtClean="0"/>
              <a:t>Memory:	   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lw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sw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, lb,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lbu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sb</a:t>
            </a:r>
            <a:endParaRPr lang="en-US" sz="2400" b="1" dirty="0" smtClean="0">
              <a:solidFill>
                <a:schemeClr val="accent2"/>
              </a:solidFill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lang="en-US" sz="2400" dirty="0" smtClean="0"/>
              <a:t>Decision</a:t>
            </a:r>
            <a:r>
              <a:rPr lang="en-US" sz="2400" dirty="0"/>
              <a:t>:  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beq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bne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b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lt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bge</a:t>
            </a:r>
            <a:endParaRPr lang="en-US" sz="2400" b="1" dirty="0">
              <a:solidFill>
                <a:schemeClr val="accent2"/>
              </a:solidFill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lang="en-US" sz="2400" dirty="0"/>
              <a:t>Unconditional Branches (Jumps)</a:t>
            </a:r>
            <a:r>
              <a:rPr lang="en-US" sz="2400" dirty="0" smtClean="0"/>
              <a:t>: 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j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jal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jr</a:t>
            </a:r>
            <a:endParaRPr lang="en-US" sz="2400" b="1" dirty="0">
              <a:solidFill>
                <a:schemeClr val="accent2"/>
              </a:solidFill>
              <a:latin typeface="Courier"/>
              <a:cs typeface="Courier"/>
            </a:endParaRPr>
          </a:p>
          <a:p>
            <a:r>
              <a:rPr lang="en-US" sz="2800" dirty="0">
                <a:latin typeface="+mj-lt"/>
              </a:rPr>
              <a:t>Registers we know so </a:t>
            </a:r>
            <a:r>
              <a:rPr lang="en-US" sz="2800" dirty="0" smtClean="0">
                <a:latin typeface="+mj-lt"/>
              </a:rPr>
              <a:t>far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of them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a0-a7 </a:t>
            </a:r>
            <a:r>
              <a:rPr lang="en-US" sz="2400" dirty="0"/>
              <a:t>for </a:t>
            </a:r>
            <a:r>
              <a:rPr lang="en-US" sz="2400" dirty="0" smtClean="0"/>
              <a:t>function arguments</a:t>
            </a:r>
            <a:r>
              <a:rPr lang="en-US" sz="2400" dirty="0"/>
              <a:t>, </a:t>
            </a:r>
            <a:r>
              <a:rPr lang="en-US" sz="2400" dirty="0" smtClean="0"/>
              <a:t>a0-a1 </a:t>
            </a:r>
            <a:r>
              <a:rPr lang="en-US" sz="2400" dirty="0"/>
              <a:t>for return </a:t>
            </a:r>
            <a:r>
              <a:rPr lang="en-US" sz="2400" dirty="0" smtClean="0"/>
              <a:t>values</a:t>
            </a:r>
          </a:p>
          <a:p>
            <a:pPr lvl="1"/>
            <a:r>
              <a:rPr lang="en-US" sz="2400" dirty="0" err="1" smtClean="0"/>
              <a:t>sp</a:t>
            </a:r>
            <a:r>
              <a:rPr lang="en-US" sz="2400" dirty="0" smtClean="0"/>
              <a:t>, stack pointer, </a:t>
            </a:r>
            <a:r>
              <a:rPr lang="en-US" sz="2400" dirty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return address</a:t>
            </a:r>
          </a:p>
          <a:p>
            <a:pPr lvl="1"/>
            <a:r>
              <a:rPr lang="en-US" sz="2400" dirty="0" smtClean="0"/>
              <a:t>s0-s11 saved registers</a:t>
            </a:r>
          </a:p>
          <a:p>
            <a:pPr lvl="1"/>
            <a:r>
              <a:rPr lang="en-US" sz="2400" dirty="0" smtClean="0"/>
              <a:t>t0-t6 temporaries</a:t>
            </a:r>
          </a:p>
          <a:p>
            <a:pPr lvl="1"/>
            <a:r>
              <a:rPr lang="en-US" sz="2400" dirty="0" smtClean="0"/>
              <a:t>zero</a:t>
            </a:r>
            <a:endParaRPr lang="en-US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3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Lecture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Computer “words” and “vocabulary” are called </a:t>
            </a:r>
            <a:r>
              <a:rPr lang="en-US" i="1" dirty="0" smtClean="0"/>
              <a:t>instructions</a:t>
            </a:r>
            <a:r>
              <a:rPr lang="en-US" dirty="0" smtClean="0"/>
              <a:t> and </a:t>
            </a:r>
            <a:r>
              <a:rPr lang="en-US" i="1" dirty="0" smtClean="0"/>
              <a:t>instruction set </a:t>
            </a:r>
            <a:r>
              <a:rPr lang="en-US" dirty="0" smtClean="0"/>
              <a:t>respectively</a:t>
            </a:r>
          </a:p>
          <a:p>
            <a:r>
              <a:rPr lang="en-US" dirty="0" smtClean="0"/>
              <a:t>RISC-V is example RISC instruction set used in CS61C</a:t>
            </a:r>
          </a:p>
          <a:p>
            <a:pPr lvl="1"/>
            <a:r>
              <a:rPr lang="en-US" dirty="0" smtClean="0"/>
              <a:t>Lecture/problems use 32-bit RV32 ISA, book uses 64-bit </a:t>
            </a:r>
            <a:r>
              <a:rPr lang="en-US" dirty="0"/>
              <a:t>RV64 </a:t>
            </a:r>
            <a:r>
              <a:rPr lang="en-US" dirty="0" smtClean="0"/>
              <a:t>ISA</a:t>
            </a:r>
          </a:p>
          <a:p>
            <a:r>
              <a:rPr lang="en-US" dirty="0" smtClean="0"/>
              <a:t>Rigid format: one operation, two source operands, one destination</a:t>
            </a:r>
          </a:p>
          <a:p>
            <a:pPr lvl="1"/>
            <a:r>
              <a:rPr lang="en-US" dirty="0" err="1" smtClean="0">
                <a:latin typeface="Courier"/>
              </a:rPr>
              <a:t>add,sub,mul,div,and,or,sll,srl,sra</a:t>
            </a:r>
            <a:endParaRPr lang="en-US" dirty="0" smtClean="0">
              <a:latin typeface="Courier"/>
            </a:endParaRPr>
          </a:p>
          <a:p>
            <a:pPr lvl="1"/>
            <a:r>
              <a:rPr lang="en-US" dirty="0" err="1" smtClean="0">
                <a:latin typeface="Courier"/>
              </a:rPr>
              <a:t>lw,sw,lb,sb</a:t>
            </a:r>
            <a:r>
              <a:rPr lang="en-US" dirty="0" smtClean="0"/>
              <a:t> to move data to/from registers from/to memory</a:t>
            </a:r>
          </a:p>
          <a:p>
            <a:pPr lvl="1"/>
            <a:r>
              <a:rPr lang="en-US" dirty="0" err="1" smtClean="0">
                <a:latin typeface="Courier"/>
              </a:rPr>
              <a:t>beq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bne</a:t>
            </a:r>
            <a:r>
              <a:rPr lang="en-US" dirty="0" smtClean="0">
                <a:latin typeface="Courier"/>
              </a:rPr>
              <a:t>, j</a:t>
            </a:r>
            <a:r>
              <a:rPr lang="en-US" dirty="0">
                <a:latin typeface="Courier"/>
              </a:rPr>
              <a:t> </a:t>
            </a:r>
            <a:r>
              <a:rPr lang="en-US" dirty="0" smtClean="0"/>
              <a:t>for decision/flow control</a:t>
            </a:r>
          </a:p>
          <a:p>
            <a:r>
              <a:rPr lang="en-US" dirty="0" smtClean="0"/>
              <a:t>Simple mappings from arithmetic expressions, array access, in C to RISC-V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86880" y="1143000"/>
            <a:ext cx="3048000" cy="3077308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164197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Control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err="1" smtClean="0">
                  <a:solidFill>
                    <a:schemeClr val="tx1"/>
                  </a:solidFill>
                </a:rPr>
                <a:t>Datapath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523206" y="2725783"/>
              <a:ext cx="0" cy="32301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668588" y="2717104"/>
              <a:ext cx="0" cy="33089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Recap: Registers live inside the Processor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725208" y="2581604"/>
            <a:ext cx="2367431" cy="1422791"/>
            <a:chOff x="914399" y="3505200"/>
            <a:chExt cx="2367431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PC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721696"/>
              <a:ext cx="2362202" cy="943848"/>
              <a:chOff x="1600199" y="3797896"/>
              <a:chExt cx="1600201" cy="943848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88670" y="3797896"/>
                <a:ext cx="1508091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4000" b="1" dirty="0">
                  <a:solidFill>
                    <a:srgbClr val="FF0000"/>
                  </a:solidFill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14300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25730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360045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48590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675688" y="1296769"/>
            <a:ext cx="2873052" cy="3603695"/>
            <a:chOff x="2675688" y="1729025"/>
            <a:chExt cx="2873052" cy="4804926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729025"/>
              <a:ext cx="1371600" cy="3826718"/>
              <a:chOff x="3429000" y="1729025"/>
              <a:chExt cx="1371600" cy="382671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95920" y="1729025"/>
                <a:ext cx="12768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Enable?</a:t>
                </a:r>
              </a:p>
              <a:p>
                <a:pPr algn="ctr"/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63697" y="3146883"/>
                <a:ext cx="9412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53338" y="3760111"/>
                <a:ext cx="762000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91439" y="4693968"/>
                <a:ext cx="68579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675688" y="5746591"/>
              <a:ext cx="2873052" cy="787360"/>
              <a:chOff x="2751888" y="5822791"/>
              <a:chExt cx="2873052" cy="787360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3988672" y="5441791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751888" y="6117709"/>
                <a:ext cx="287305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Processor-Memory Interface</a:t>
                </a:r>
                <a:endParaRPr lang="en-US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5958498" y="4309947"/>
            <a:ext cx="2351926" cy="590520"/>
            <a:chOff x="5958498" y="5791200"/>
            <a:chExt cx="2351926" cy="787359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958498" y="6086117"/>
              <a:ext cx="235192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I/O-Memory Interfaces</a:t>
              </a:r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65588" y="195123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Program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941590" y="331565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Data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4294967295"/>
          </p:nvPr>
        </p:nvSpPr>
        <p:spPr>
          <a:xfrm>
            <a:off x="222740" y="4767264"/>
            <a:ext cx="2250831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if-else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25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f → </a:t>
            </a:r>
            <a:r>
              <a:rPr lang="en-US" dirty="0" smtClean="0">
                <a:latin typeface="Courier New"/>
                <a:cs typeface="Courier New"/>
              </a:rPr>
              <a:t>x10</a:t>
            </a:r>
            <a:r>
              <a:rPr lang="en-US" dirty="0" smtClean="0"/>
              <a:t>		g → </a:t>
            </a:r>
            <a:r>
              <a:rPr lang="en-US" dirty="0" smtClean="0">
                <a:latin typeface="Courier New"/>
                <a:cs typeface="Courier New"/>
              </a:rPr>
              <a:t>x11</a:t>
            </a:r>
            <a:r>
              <a:rPr lang="en-US" dirty="0" smtClean="0"/>
              <a:t>	  h → </a:t>
            </a:r>
            <a:r>
              <a:rPr lang="en-US" dirty="0" smtClean="0">
                <a:latin typeface="Courier New"/>
                <a:cs typeface="Courier New"/>
              </a:rPr>
              <a:t>x12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x13	</a:t>
            </a:r>
            <a:r>
              <a:rPr lang="en-US" dirty="0" smtClean="0"/>
              <a:t>	j → </a:t>
            </a:r>
            <a:r>
              <a:rPr lang="en-US" dirty="0" smtClean="0">
                <a:latin typeface="Courier New"/>
                <a:cs typeface="Courier New"/>
              </a:rPr>
              <a:t>x14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j)					 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x13,x14,Else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f = g + h;				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x10,x11,x12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j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f = g – h;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 sub x10,x11,x12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 fontScale="90000"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Magnitude Compares in RISC-V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056419"/>
            <a:ext cx="8254201" cy="3489172"/>
          </a:xfrm>
          <a:ln/>
        </p:spPr>
        <p:txBody>
          <a:bodyPr vert="horz" lIns="21431" tIns="21431" rIns="21431" bIns="21431" rtlCol="0">
            <a:noAutofit/>
          </a:bodyPr>
          <a:lstStyle/>
          <a:p>
            <a:pPr>
              <a:buSzPct val="94000"/>
            </a:pP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Until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now, we’ve only tested equalities </a:t>
            </a:r>
            <a:r>
              <a:rPr lang="en-US" altLang="en-US" sz="2000" dirty="0">
                <a:latin typeface="+mj-lt"/>
                <a:sym typeface="Lucida Grande" charset="0"/>
              </a:rPr>
              <a:t>(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=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= and != in C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);  </a:t>
            </a:r>
            <a:b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General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programs need to test &lt; and &gt; as well.</a:t>
            </a:r>
            <a:endParaRPr lang="en-US" altLang="en-US" sz="2000" dirty="0">
              <a:latin typeface="+mj-lt"/>
              <a:sym typeface="Lucida Grande" charset="0"/>
            </a:endParaRPr>
          </a:p>
          <a:p>
            <a:pPr>
              <a:buSzPct val="94000"/>
            </a:pP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RISC-V magnitude-compare branches:</a:t>
            </a:r>
            <a:endParaRPr lang="en-US" altLang="en-US" sz="2000" dirty="0">
              <a:latin typeface="+mj-lt"/>
              <a:sym typeface="Lucida Grande" charset="0"/>
            </a:endParaRPr>
          </a:p>
          <a:p>
            <a:pPr marL="78581" lvl="1" indent="0">
              <a:lnSpc>
                <a:spcPct val="75000"/>
              </a:lnSpc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“Branch </a:t>
            </a:r>
            <a:r>
              <a:rPr lang="en-US" altLang="en-US" sz="1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Less Than”</a:t>
            </a:r>
            <a:endParaRPr lang="en-US" altLang="en-US" sz="1800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Syntax</a:t>
            </a:r>
            <a:r>
              <a:rPr lang="en-US" altLang="en-US" sz="1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       </a:t>
            </a:r>
            <a:r>
              <a:rPr lang="en-US" altLang="en-US" sz="1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blt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reg1,reg2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, label</a:t>
            </a:r>
            <a:endParaRPr lang="en-US" altLang="en-US" sz="1800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sz="1800" dirty="0" smtClean="0">
                <a:latin typeface="+mj-lt"/>
                <a:sym typeface="Lucida Grande" charset="0"/>
              </a:rPr>
              <a:t>		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&lt; 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reg2) 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//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treat registers as signed integers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sym typeface="Courier" charset="0"/>
              </a:rPr>
              <a:t>		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sym typeface="Courier" charset="0"/>
              </a:rPr>
              <a:t>						</a:t>
            </a:r>
            <a:r>
              <a:rPr lang="en-US" altLang="en-US" sz="1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label;</a:t>
            </a:r>
          </a:p>
          <a:p>
            <a:pPr>
              <a:buSzPct val="94000"/>
            </a:pPr>
            <a:r>
              <a:rPr lang="en-US" altLang="en-US" sz="1800" dirty="0" smtClean="0">
                <a:ea typeface="Lucida Grande" charset="0"/>
                <a:cs typeface="Lucida Grande" charset="0"/>
                <a:sym typeface="Lucida Grande" charset="0"/>
              </a:rPr>
              <a:t>“Branch on Less Than Unsigned”</a:t>
            </a:r>
            <a:endParaRPr lang="en-US" altLang="en-US" sz="1800" dirty="0" smtClean="0"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>
                <a:ea typeface="Lucida Grande" charset="0"/>
                <a:cs typeface="Lucida Grande" charset="0"/>
                <a:sym typeface="Lucida Grande" charset="0"/>
              </a:rPr>
              <a:t>	Syntax:        </a:t>
            </a:r>
            <a:r>
              <a:rPr lang="en-US" altLang="en-US" sz="1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bltu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reg1,reg2, label</a:t>
            </a:r>
            <a:endParaRPr lang="en-US" altLang="en-US" sz="1800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sz="1800" dirty="0">
                <a:sym typeface="Lucida Grande" charset="0"/>
              </a:rPr>
              <a:t>		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if (reg1 &lt; reg2) 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// treat registers as unsigned integers</a:t>
            </a:r>
            <a:r>
              <a:rPr lang="en-US" altLang="en-US" sz="1800" dirty="0">
                <a:solidFill>
                  <a:srgbClr val="EA157A"/>
                </a:solidFill>
                <a:sym typeface="Courier" charset="0"/>
              </a:rPr>
              <a:t>						</a:t>
            </a:r>
            <a:r>
              <a:rPr lang="en-US" altLang="en-US" sz="1800" dirty="0" smtClean="0">
                <a:solidFill>
                  <a:srgbClr val="EA157A"/>
                </a:solidFill>
                <a:sym typeface="Courier" charset="0"/>
              </a:rPr>
              <a:t>		</a:t>
            </a:r>
            <a:r>
              <a:rPr lang="en-US" altLang="en-US" sz="1800" dirty="0" err="1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label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;</a:t>
            </a: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</a:t>
            </a:r>
            <a:endParaRPr lang="en-US" altLang="en-US" sz="1800" dirty="0">
              <a:latin typeface="+mj-lt"/>
              <a:sym typeface="Lucida Grande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 Loop Mapped to RISC-V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int</a:t>
            </a:r>
            <a:r>
              <a:rPr lang="en-US" sz="2000" b="1" dirty="0">
                <a:latin typeface="Courier"/>
                <a:cs typeface="Courier"/>
              </a:rPr>
              <a:t> A[20];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sum = 0;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for (</a:t>
            </a: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=0;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&lt;20;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++)</a:t>
            </a:r>
            <a:endParaRPr lang="en-US" sz="16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  sum +=  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123950"/>
            <a:ext cx="44958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x9, x8, 0  # x9=&amp;A[0]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x10, x0, 0 # sum=0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x11, x0, 0 #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Loop: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lw</a:t>
            </a:r>
            <a:r>
              <a:rPr lang="en-US" sz="2000" b="1" dirty="0" smtClean="0">
                <a:latin typeface="Courier"/>
                <a:cs typeface="Courier"/>
              </a:rPr>
              <a:t> x12, 0(x9) # x12=A[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add x10,x10,x12 # sum+=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x9,x9,4   # &amp;A[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++]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x11,x11,1 #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x13,x0,20 # x13=20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blt</a:t>
            </a:r>
            <a:r>
              <a:rPr lang="en-US" sz="2000" b="1" dirty="0" smtClean="0">
                <a:latin typeface="Courier"/>
                <a:cs typeface="Courier"/>
              </a:rPr>
              <a:t> x11,x13,Loop 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 w="lg" len="lg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c" id="{3D438229-7FE9-D54F-B5B6-0AB840F958BF}" vid="{E8C94A1B-47C3-B341-AD26-AD62246F1A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10326</TotalTime>
  <Words>1901</Words>
  <Application>Microsoft Macintosh PowerPoint</Application>
  <PresentationFormat>On-screen Show (16:9)</PresentationFormat>
  <Paragraphs>506</Paragraphs>
  <Slides>49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18 VAG Rounded Bold   07390</vt:lpstr>
      <vt:lpstr>18 VAG Rounded Light   02390</vt:lpstr>
      <vt:lpstr>AmericanTypewriter-Condensed</vt:lpstr>
      <vt:lpstr>Calibri</vt:lpstr>
      <vt:lpstr>Calibri Light</vt:lpstr>
      <vt:lpstr>Corbel</vt:lpstr>
      <vt:lpstr>Courier</vt:lpstr>
      <vt:lpstr>Courier New</vt:lpstr>
      <vt:lpstr>Lucida Grande</vt:lpstr>
      <vt:lpstr>ＭＳ Ｐゴシック</vt:lpstr>
      <vt:lpstr>Times</vt:lpstr>
      <vt:lpstr>Wingdings</vt:lpstr>
      <vt:lpstr>Arial</vt:lpstr>
      <vt:lpstr>Office Theme</vt:lpstr>
      <vt:lpstr>1_Office Theme</vt:lpstr>
      <vt:lpstr>Image</vt:lpstr>
      <vt:lpstr>CS 61C:  Great Ideas in Computer Architecture  More RISC-V Instructions and How to Implement Functions</vt:lpstr>
      <vt:lpstr>Outline</vt:lpstr>
      <vt:lpstr>Outline</vt:lpstr>
      <vt:lpstr>Levels of Representation/Interpretation</vt:lpstr>
      <vt:lpstr>Review From Last Lecture …</vt:lpstr>
      <vt:lpstr>Recap: Registers live inside the Processor</vt:lpstr>
      <vt:lpstr>Example if-else Statement</vt:lpstr>
      <vt:lpstr>Magnitude Compares in RISC-V</vt:lpstr>
      <vt:lpstr>C Loop Mapped to RISC-V Assembly</vt:lpstr>
      <vt:lpstr>Peer Instruction</vt:lpstr>
      <vt:lpstr>Peer Instruction</vt:lpstr>
      <vt:lpstr>Outline</vt:lpstr>
      <vt:lpstr>Assembler to Machine Code (more later in course)</vt:lpstr>
      <vt:lpstr>How Program is Stored</vt:lpstr>
      <vt:lpstr>Program Execution</vt:lpstr>
      <vt:lpstr>In the News: Why fast computers matter</vt:lpstr>
      <vt:lpstr>Break!</vt:lpstr>
      <vt:lpstr>Helpful RISC-V Assembler Features</vt:lpstr>
      <vt:lpstr>RISC-V Symbolic Register Names</vt:lpstr>
      <vt:lpstr>Outline</vt:lpstr>
      <vt:lpstr>Six Fundamental Steps in  Calling a Function</vt:lpstr>
      <vt:lpstr>RISC-V Function Call Conventions</vt:lpstr>
      <vt:lpstr>Instruction Support for Functions (1/4)</vt:lpstr>
      <vt:lpstr>Instruction Support for Functions (2/4)</vt:lpstr>
      <vt:lpstr>Instruction Support for Functions (3/4)</vt:lpstr>
      <vt:lpstr>Instruction Support for Functions (4/4)</vt:lpstr>
      <vt:lpstr>RISC-V Function Call Instructions</vt:lpstr>
      <vt:lpstr>Outline</vt:lpstr>
      <vt:lpstr>Example</vt:lpstr>
      <vt:lpstr>Where Are Old Register Values Saved to Restore Them After Function Call?</vt:lpstr>
      <vt:lpstr>RISC-V Code for Leaf()</vt:lpstr>
      <vt:lpstr>Stack Before, During, After Function</vt:lpstr>
      <vt:lpstr>Administrivia</vt:lpstr>
      <vt:lpstr>New RISC-V book!</vt:lpstr>
      <vt:lpstr>Break!</vt:lpstr>
      <vt:lpstr>What If a Function Calls a Function? Recursive Function Calls?</vt:lpstr>
      <vt:lpstr>Nested Procedures (1/2)</vt:lpstr>
      <vt:lpstr>Nested Procedures (2/2)</vt:lpstr>
      <vt:lpstr>Optimized Function Convention</vt:lpstr>
      <vt:lpstr>Peer Instruction</vt:lpstr>
      <vt:lpstr>Peer Instruction</vt:lpstr>
      <vt:lpstr>Allocating Space on Stack</vt:lpstr>
      <vt:lpstr>Stack Before, During, After Function</vt:lpstr>
      <vt:lpstr>Using the Stack (1/2)</vt:lpstr>
      <vt:lpstr>Using the Stack (2/2)</vt:lpstr>
      <vt:lpstr>Where is the Stack in Memory?</vt:lpstr>
      <vt:lpstr>RV32 Memory Allocation</vt:lpstr>
      <vt:lpstr>Outline</vt:lpstr>
      <vt:lpstr>And in Conclusion …</vt:lpstr>
    </vt:vector>
  </TitlesOfParts>
  <Company>UC Berkeley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Steven Ho</cp:lastModifiedBy>
  <cp:revision>888</cp:revision>
  <cp:lastPrinted>2013-09-05T02:40:25Z</cp:lastPrinted>
  <dcterms:created xsi:type="dcterms:W3CDTF">2012-01-23T14:14:16Z</dcterms:created>
  <dcterms:modified xsi:type="dcterms:W3CDTF">2017-09-15T02:25:02Z</dcterms:modified>
</cp:coreProperties>
</file>